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8" r:id="rId1"/>
  </p:sldMasterIdLst>
  <p:notesMasterIdLst>
    <p:notesMasterId r:id="rId46"/>
  </p:notesMasterIdLst>
  <p:handoutMasterIdLst>
    <p:handoutMasterId r:id="rId47"/>
  </p:handout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9" r:id="rId12"/>
    <p:sldId id="268" r:id="rId13"/>
    <p:sldId id="270" r:id="rId14"/>
    <p:sldId id="308" r:id="rId15"/>
    <p:sldId id="271" r:id="rId16"/>
    <p:sldId id="272" r:id="rId17"/>
    <p:sldId id="279" r:id="rId18"/>
    <p:sldId id="280" r:id="rId19"/>
    <p:sldId id="283" r:id="rId20"/>
    <p:sldId id="282" r:id="rId21"/>
    <p:sldId id="281" r:id="rId22"/>
    <p:sldId id="278" r:id="rId23"/>
    <p:sldId id="284" r:id="rId24"/>
    <p:sldId id="286" r:id="rId25"/>
    <p:sldId id="288" r:id="rId26"/>
    <p:sldId id="287" r:id="rId27"/>
    <p:sldId id="291" r:id="rId28"/>
    <p:sldId id="290" r:id="rId29"/>
    <p:sldId id="293" r:id="rId30"/>
    <p:sldId id="292" r:id="rId31"/>
    <p:sldId id="289" r:id="rId32"/>
    <p:sldId id="295" r:id="rId33"/>
    <p:sldId id="294" r:id="rId34"/>
    <p:sldId id="297" r:id="rId35"/>
    <p:sldId id="299" r:id="rId36"/>
    <p:sldId id="298" r:id="rId37"/>
    <p:sldId id="301" r:id="rId38"/>
    <p:sldId id="300" r:id="rId39"/>
    <p:sldId id="312" r:id="rId40"/>
    <p:sldId id="302" r:id="rId41"/>
    <p:sldId id="305" r:id="rId42"/>
    <p:sldId id="310" r:id="rId43"/>
    <p:sldId id="304" r:id="rId44"/>
    <p:sldId id="307" r:id="rId45"/>
  </p:sldIdLst>
  <p:sldSz cx="9144000" cy="6858000" type="screen4x3"/>
  <p:notesSz cx="4516438" cy="6735763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CC"/>
    <a:srgbClr val="FF66FF"/>
    <a:srgbClr val="FF00FF"/>
    <a:srgbClr val="CCFFCC"/>
    <a:srgbClr val="0000FF"/>
    <a:srgbClr val="FFFF00"/>
    <a:srgbClr val="F6F6F6"/>
    <a:srgbClr val="FFFF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14" autoAdjust="0"/>
    <p:restoredTop sz="94660"/>
  </p:normalViewPr>
  <p:slideViewPr>
    <p:cSldViewPr>
      <p:cViewPr>
        <p:scale>
          <a:sx n="54" d="100"/>
          <a:sy n="54" d="100"/>
        </p:scale>
        <p:origin x="-1080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5738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2559050" y="0"/>
            <a:ext cx="1955800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20CC330-814D-4C42-AE68-214DF559064A}" type="datetimeFigureOut">
              <a:rPr lang="th-TH"/>
              <a:pPr>
                <a:defRPr/>
              </a:pPr>
              <a:t>30/03/58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195738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2559050" y="6397625"/>
            <a:ext cx="1955800" cy="338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A3FBAD4-CBB6-4F8C-8A2A-8FD51A320A16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6960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57388" cy="336550"/>
          </a:xfrm>
          <a:prstGeom prst="rect">
            <a:avLst/>
          </a:prstGeom>
        </p:spPr>
        <p:txBody>
          <a:bodyPr vert="horz" lIns="62179" tIns="31090" rIns="62179" bIns="31090" rtlCol="0"/>
          <a:lstStyle>
            <a:lvl1pPr algn="l">
              <a:defRPr sz="8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2559050" y="0"/>
            <a:ext cx="1955800" cy="336550"/>
          </a:xfrm>
          <a:prstGeom prst="rect">
            <a:avLst/>
          </a:prstGeom>
        </p:spPr>
        <p:txBody>
          <a:bodyPr vert="horz" lIns="62179" tIns="31090" rIns="62179" bIns="31090" rtlCol="0"/>
          <a:lstStyle>
            <a:lvl1pPr algn="r">
              <a:defRPr sz="800"/>
            </a:lvl1pPr>
          </a:lstStyle>
          <a:p>
            <a:pPr>
              <a:defRPr/>
            </a:pPr>
            <a:fld id="{2C536244-BE11-4CC6-8EA0-C5501DABB628}" type="datetimeFigureOut">
              <a:rPr lang="th-TH"/>
              <a:pPr>
                <a:defRPr/>
              </a:pPr>
              <a:t>30/03/58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576263" y="504825"/>
            <a:ext cx="3365500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179" tIns="31090" rIns="62179" bIns="31090" rtlCol="0" anchor="ctr"/>
          <a:lstStyle/>
          <a:p>
            <a:pPr lvl="0"/>
            <a:endParaRPr lang="th-TH" noProof="0" smtClean="0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452438" y="3198813"/>
            <a:ext cx="3613150" cy="3032125"/>
          </a:xfrm>
          <a:prstGeom prst="rect">
            <a:avLst/>
          </a:prstGeom>
        </p:spPr>
        <p:txBody>
          <a:bodyPr vert="horz" lIns="62179" tIns="31090" rIns="62179" bIns="31090" rtlCol="0"/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6397625"/>
            <a:ext cx="1957388" cy="336550"/>
          </a:xfrm>
          <a:prstGeom prst="rect">
            <a:avLst/>
          </a:prstGeom>
        </p:spPr>
        <p:txBody>
          <a:bodyPr vert="horz" lIns="62179" tIns="31090" rIns="62179" bIns="31090" rtlCol="0" anchor="b"/>
          <a:lstStyle>
            <a:lvl1pPr algn="l">
              <a:defRPr sz="8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2559050" y="6397625"/>
            <a:ext cx="1955800" cy="336550"/>
          </a:xfrm>
          <a:prstGeom prst="rect">
            <a:avLst/>
          </a:prstGeom>
        </p:spPr>
        <p:txBody>
          <a:bodyPr vert="horz" wrap="square" lIns="62179" tIns="31090" rIns="62179" bIns="31090" numCol="1" anchor="b" anchorCtr="0" compatLnSpc="1">
            <a:prstTxWarp prst="textNoShape">
              <a:avLst/>
            </a:prstTxWarp>
          </a:bodyPr>
          <a:lstStyle>
            <a:lvl1pPr algn="r">
              <a:defRPr sz="800" smtClean="0"/>
            </a:lvl1pPr>
          </a:lstStyle>
          <a:p>
            <a:pPr>
              <a:defRPr/>
            </a:pPr>
            <a:fld id="{57ED2D9A-80E2-4E3A-A147-4D5909467687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215204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PMingLiU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PMingLiU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PMingLiU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PMingLiU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PMingLiU" pitchFamily="18" charset="-120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ตัวแทนรูปบนสไลด์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ตัวแทน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 smtClean="0"/>
          </a:p>
        </p:txBody>
      </p:sp>
      <p:sp>
        <p:nvSpPr>
          <p:cNvPr id="11268" name="ตัวแทนหมายเลขสไลด์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fld id="{55BA9A17-432A-4C45-BCCF-F3DD407A6698}" type="slidenum">
              <a:rPr lang="th-TH" altLang="th-TH" sz="800"/>
              <a:pPr/>
              <a:t>1</a:t>
            </a:fld>
            <a:endParaRPr lang="th-TH" altLang="th-TH" sz="800"/>
          </a:p>
        </p:txBody>
      </p:sp>
    </p:spTree>
    <p:extLst>
      <p:ext uri="{BB962C8B-B14F-4D97-AF65-F5344CB8AC3E}">
        <p14:creationId xmlns:p14="http://schemas.microsoft.com/office/powerpoint/2010/main" val="3218720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ED2D9A-80E2-4E3A-A147-4D5909467687}" type="slidenum">
              <a:rPr lang="th-TH" altLang="th-TH" smtClean="0"/>
              <a:pPr>
                <a:defRPr/>
              </a:pPr>
              <a:t>4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650703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ตัวแทน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ตัวแทน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th-TH" smtClean="0"/>
          </a:p>
        </p:txBody>
      </p:sp>
      <p:sp>
        <p:nvSpPr>
          <p:cNvPr id="19460" name="ตัวแทน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fld id="{9412E887-AAD4-45C7-9407-BF2D9668DC0B}" type="slidenum">
              <a:rPr lang="th-TH" altLang="th-TH" sz="800"/>
              <a:pPr/>
              <a:t>8</a:t>
            </a:fld>
            <a:endParaRPr lang="th-TH" altLang="th-TH" sz="800"/>
          </a:p>
        </p:txBody>
      </p:sp>
    </p:spTree>
    <p:extLst>
      <p:ext uri="{BB962C8B-B14F-4D97-AF65-F5344CB8AC3E}">
        <p14:creationId xmlns:p14="http://schemas.microsoft.com/office/powerpoint/2010/main" val="3920257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5" name="สี่เหลี่ยมผืนผ้า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6" name="สี่เหลี่ยมผืนผ้า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7" name="สี่เหลี่ยมผืนผ้า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4" name="ตัวเชื่อมต่อตรง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6" name="สี่เหลี่ยมผืนผ้า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dirty="0"/>
          </a:p>
        </p:txBody>
      </p:sp>
      <p:sp>
        <p:nvSpPr>
          <p:cNvPr id="17" name="วงรี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dirty="0"/>
          </a:p>
        </p:txBody>
      </p:sp>
      <p:sp>
        <p:nvSpPr>
          <p:cNvPr id="18" name="วงรี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dirty="0"/>
          </a:p>
        </p:txBody>
      </p:sp>
      <p:sp>
        <p:nvSpPr>
          <p:cNvPr id="19" name="วงรี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dirty="0"/>
          </a:p>
        </p:txBody>
      </p:sp>
      <p:sp>
        <p:nvSpPr>
          <p:cNvPr id="20" name="วงรี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dirty="0"/>
          </a:p>
        </p:txBody>
      </p:sp>
      <p:sp>
        <p:nvSpPr>
          <p:cNvPr id="21" name="วงรี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dirty="0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22" name="ตัวแทนวันที่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" name="ตัวแทนท้ายกระดา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4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B791CE-D133-4B86-A8FB-070D01A2B69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155766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ตัวแทน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67329-9F69-479F-977B-CE5D7DF03B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22670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ตัวแทน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64D04-4CA6-4AE0-8A69-F0A60E1A568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71092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ตัวแทนหมายเลขภาพนิ่ง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C16DC6-41F7-4658-A0AD-6371E15107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ตัวแทนท้ายกระดาษ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87953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5" name="สี่เหลี่ยมผืนผ้า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6" name="สี่เหลี่ยมผืนผ้า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7" name="สี่เหลี่ยมผืนผ้า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3" name="สี่เหลี่ยมผืนผ้า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dirty="0"/>
          </a:p>
        </p:txBody>
      </p:sp>
      <p:sp>
        <p:nvSpPr>
          <p:cNvPr id="14" name="วงรี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dirty="0"/>
          </a:p>
        </p:txBody>
      </p:sp>
      <p:sp>
        <p:nvSpPr>
          <p:cNvPr id="15" name="วงรี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dirty="0"/>
          </a:p>
        </p:txBody>
      </p:sp>
      <p:sp>
        <p:nvSpPr>
          <p:cNvPr id="16" name="วงรี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dirty="0"/>
          </a:p>
        </p:txBody>
      </p:sp>
      <p:sp>
        <p:nvSpPr>
          <p:cNvPr id="17" name="วงรี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dirty="0"/>
          </a:p>
        </p:txBody>
      </p:sp>
      <p:sp>
        <p:nvSpPr>
          <p:cNvPr id="18" name="วงรี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dirty="0"/>
          </a:p>
        </p:txBody>
      </p:sp>
      <p:sp>
        <p:nvSpPr>
          <p:cNvPr id="19" name="ตัวเชื่อมต่อตรง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0" name="ตัวแทนวันที่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1" name="ตัวแทนท้ายกระดา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0F7C51-2355-4E24-9BAB-4D686C26B38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392092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ตัวแทน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B5258-5C5D-4F1B-B294-F5A6DE6AF06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8744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แทน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ตัวแทน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C7459-1A9D-4E83-B0BF-C847CEEC395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67502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วันที่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ตัวแทนหมายเลขภาพนิ่ง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9726B8-D74F-4BFA-A66C-CEF782F0E43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ตัวแทนท้ายกระดา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88047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ตัวแทน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BD0B4-3183-44DA-B244-62DE2051F47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429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เชื่อมต่อตรง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 dirty="0"/>
          </a:p>
        </p:txBody>
      </p:sp>
      <p:sp>
        <p:nvSpPr>
          <p:cNvPr id="6" name="ตัวเชื่อมต่อตรง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 dirty="0"/>
          </a:p>
        </p:txBody>
      </p:sp>
      <p:sp>
        <p:nvSpPr>
          <p:cNvPr id="7" name="ตัวเชื่อมต่อตรง 17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8" name="ตัวเชื่อมต่อตรง 1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10" name="ตัวเชื่อมต่อตรง 2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1" name="วงรี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8" name="ตัวแทนเนื้อหา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2" name="ตัวแทนวันที่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ตัวแทนหมายเลขภาพนิ่ง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D9C297-C429-4235-9C2B-2C0288C5FFE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4" name="ตัวแทนท้ายกระดาษ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653283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เชื่อมต่อตรง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6" name="วงรี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dirty="0"/>
          </a:p>
        </p:txBody>
      </p:sp>
      <p:sp>
        <p:nvSpPr>
          <p:cNvPr id="7" name="ตัวเชื่อมต่อตรง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8" name="สี่เหลี่ยมผืนผ้า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9" name="ตัวเชื่อมต่อตรง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 dirty="0"/>
          </a:p>
        </p:txBody>
      </p:sp>
      <p:sp>
        <p:nvSpPr>
          <p:cNvPr id="11" name="ตัวเชื่อมต่อตรง 23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2" name="ตัวแทนวันที่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ตัวแทนหมายเลขภาพนิ่ง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10E385-6A17-4EBE-883C-BB8F1E2B46A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4" name="ตัวแทนท้ายกระดา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0687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 dirty="0"/>
          </a:p>
        </p:txBody>
      </p:sp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028" name="ตัวแทนข้อความ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altLang="th-TH" smtClean="0"/>
              <a:t>ระดับที่สอง</a:t>
            </a:r>
          </a:p>
          <a:p>
            <a:pPr lvl="2"/>
            <a:r>
              <a:rPr lang="th-TH" altLang="th-TH" smtClean="0"/>
              <a:t>ระดับที่สาม</a:t>
            </a:r>
          </a:p>
          <a:p>
            <a:pPr lvl="3"/>
            <a:r>
              <a:rPr lang="th-TH" altLang="th-TH" smtClean="0"/>
              <a:t>ระดับที่สี่</a:t>
            </a:r>
          </a:p>
          <a:p>
            <a:pPr lvl="4"/>
            <a:r>
              <a:rPr lang="th-TH" altLang="th-TH" smtClean="0"/>
              <a:t>ระดับที่ห้า</a:t>
            </a:r>
            <a:endParaRPr lang="en-US" altLang="th-TH" smtClean="0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032" name="ตัวเชื่อมต่อตรง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1034" name="ตัวเชื่อมต่อตรง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" name="วงรี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dirty="0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B8CEE27-B241-4DAA-9199-C7EF03781D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8" r:id="rId1"/>
    <p:sldLayoutId id="2147484269" r:id="rId2"/>
    <p:sldLayoutId id="2147484270" r:id="rId3"/>
    <p:sldLayoutId id="2147484263" r:id="rId4"/>
    <p:sldLayoutId id="2147484264" r:id="rId5"/>
    <p:sldLayoutId id="2147484271" r:id="rId6"/>
    <p:sldLayoutId id="2147484265" r:id="rId7"/>
    <p:sldLayoutId id="2147484272" r:id="rId8"/>
    <p:sldLayoutId id="2147484273" r:id="rId9"/>
    <p:sldLayoutId id="2147484266" r:id="rId10"/>
    <p:sldLayoutId id="2147484267" r:id="rId11"/>
  </p:sldLayoutIdLst>
  <p:transition spd="slow">
    <p:push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PMingLiU" pitchFamily="18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PMingLiU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PMingLiU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PMingLiU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PMingLiU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PMingLiU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PMingLiU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PMingLiU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PMingLiU" pitchFamily="18" charset="-12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PMingLiU" pitchFamily="18" charset="-120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PMingLiU" pitchFamily="18" charset="-120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PMingLiU" pitchFamily="18" charset="-120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PMingLiU" pitchFamily="18" charset="-120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PMingLiU" pitchFamily="18" charset="-120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กลุ่ม 7"/>
          <p:cNvGrpSpPr/>
          <p:nvPr/>
        </p:nvGrpSpPr>
        <p:grpSpPr>
          <a:xfrm>
            <a:off x="0" y="0"/>
            <a:ext cx="9180512" cy="6858000"/>
            <a:chOff x="0" y="0"/>
            <a:chExt cx="9180512" cy="6858000"/>
          </a:xfrm>
        </p:grpSpPr>
        <p:pic>
          <p:nvPicPr>
            <p:cNvPr id="3" name="รูปภาพ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80512" cy="6858000"/>
            </a:xfrm>
            <a:prstGeom prst="rect">
              <a:avLst/>
            </a:prstGeom>
          </p:spPr>
        </p:pic>
        <p:pic>
          <p:nvPicPr>
            <p:cNvPr id="4" name="รูปภาพ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647" y="188640"/>
              <a:ext cx="957833" cy="1395552"/>
            </a:xfrm>
            <a:prstGeom prst="rect">
              <a:avLst/>
            </a:prstGeom>
          </p:spPr>
        </p:pic>
      </p:grpSp>
      <p:sp>
        <p:nvSpPr>
          <p:cNvPr id="6" name="สี่เหลี่ยมผืนผ้ามุมมน 5"/>
          <p:cNvSpPr/>
          <p:nvPr/>
        </p:nvSpPr>
        <p:spPr>
          <a:xfrm>
            <a:off x="467544" y="2874825"/>
            <a:ext cx="8208912" cy="1323439"/>
          </a:xfrm>
          <a:prstGeom prst="round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71240" y="2897685"/>
            <a:ext cx="82380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h-TH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แนวทางการจัดทำรายงานการติดตามประเมินผล</a:t>
            </a:r>
          </a:p>
          <a:p>
            <a:pPr algn="ctr">
              <a:defRPr/>
            </a:pPr>
            <a:r>
              <a:rPr lang="th-TH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การควบคุมภายในประจำปี 2558</a:t>
            </a:r>
            <a:endParaRPr lang="en-US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กลุ่ม 1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5" name="รูปภาพ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16" name="รูปภาพ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647" y="188640"/>
              <a:ext cx="957833" cy="1395552"/>
            </a:xfrm>
            <a:prstGeom prst="rect">
              <a:avLst/>
            </a:prstGeom>
          </p:spPr>
        </p:pic>
      </p:grpSp>
      <p:sp>
        <p:nvSpPr>
          <p:cNvPr id="23557" name="Rectangle 26"/>
          <p:cNvSpPr>
            <a:spLocks noGrp="1" noChangeArrowheads="1"/>
          </p:cNvSpPr>
          <p:nvPr>
            <p:ph type="title"/>
          </p:nvPr>
        </p:nvSpPr>
        <p:spPr>
          <a:xfrm>
            <a:off x="357188" y="306388"/>
            <a:ext cx="8501062" cy="1524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2400" b="1" dirty="0" err="1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สพฐ</a:t>
            </a:r>
            <a:r>
              <a:rPr lang="th-TH" sz="24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./</a:t>
            </a:r>
            <a:r>
              <a:rPr lang="th-TH" sz="2400" b="1" dirty="0" err="1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สพ</a:t>
            </a:r>
            <a:r>
              <a:rPr lang="th-TH" sz="24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ม./</a:t>
            </a:r>
            <a:r>
              <a:rPr lang="th-TH" sz="2400" b="1" dirty="0" err="1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สพป</a:t>
            </a:r>
            <a:r>
              <a:rPr lang="th-TH" sz="24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.......................</a:t>
            </a:r>
            <a:br>
              <a:rPr lang="th-TH" sz="24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</a:br>
            <a:r>
              <a:rPr lang="th-TH" sz="24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รายงานผลการติดตามการปฏิบัติตามแผนการปรับปรุงการควบคุมภายใน </a:t>
            </a:r>
            <a:br>
              <a:rPr lang="th-TH" sz="24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</a:br>
            <a:r>
              <a:rPr lang="th-TH" sz="24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ณ วันที่ 31  มีนาคม  2558</a:t>
            </a:r>
          </a:p>
        </p:txBody>
      </p:sp>
      <p:graphicFrame>
        <p:nvGraphicFramePr>
          <p:cNvPr id="8" name="Group 32"/>
          <p:cNvGraphicFramePr>
            <a:graphicFrameLocks/>
          </p:cNvGraphicFramePr>
          <p:nvPr/>
        </p:nvGraphicFramePr>
        <p:xfrm>
          <a:off x="214313" y="2143125"/>
          <a:ext cx="8553450" cy="3319463"/>
        </p:xfrm>
        <a:graphic>
          <a:graphicData uri="http://schemas.openxmlformats.org/drawingml/2006/table">
            <a:tbl>
              <a:tblPr/>
              <a:tblGrid>
                <a:gridCol w="1371267"/>
                <a:gridCol w="1479883"/>
                <a:gridCol w="1260956"/>
                <a:gridCol w="1371267"/>
                <a:gridCol w="1196464"/>
                <a:gridCol w="1873613"/>
              </a:tblGrid>
              <a:tr h="1457100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กระบวนการปฏิบัติงาน/โครงการ/กิจกรรม/ด้านของงานที่จะประเมินและวัตถุประสงค์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ของการควบคุม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(1)</a:t>
                      </a:r>
                    </a:p>
                  </a:txBody>
                  <a:tcPr marL="91419" marR="91419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ความเสี่ยงที่ยังมีอยู่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     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 (2)</a:t>
                      </a:r>
                    </a:p>
                  </a:txBody>
                  <a:tcPr marL="91419" marR="9141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งวด/เวลา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พบจุดอ่อน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(3)</a:t>
                      </a:r>
                    </a:p>
                  </a:txBody>
                  <a:tcPr marL="91419" marR="9141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การปรับปรุง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การควบคุม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      (4)</a:t>
                      </a:r>
                    </a:p>
                  </a:txBody>
                  <a:tcPr marL="91419" marR="9141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กำหนดเสร็จ/ผู้รับผิดชอบ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(5)</a:t>
                      </a:r>
                    </a:p>
                  </a:txBody>
                  <a:tcPr marL="91419" marR="9141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วิธีการติดตามและ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สรุปผลการประเมิน/ข้อคิดเห็น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(6)</a:t>
                      </a:r>
                    </a:p>
                  </a:txBody>
                  <a:tcPr marL="91419" marR="9141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8623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Kodchasal" pitchFamily="2" charset="-34"/>
                        <a:cs typeface="TH Kodchasal" pitchFamily="2" charset="-34"/>
                      </a:endParaRPr>
                    </a:p>
                  </a:txBody>
                  <a:tcPr marL="91419" marR="91419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Kodchasal" pitchFamily="2" charset="-34"/>
                        <a:cs typeface="TH Kodchasal" pitchFamily="2" charset="-34"/>
                      </a:endParaRPr>
                    </a:p>
                  </a:txBody>
                  <a:tcPr marL="91419" marR="9141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Kodchasal" pitchFamily="2" charset="-34"/>
                        <a:cs typeface="TH Kodchasal" pitchFamily="2" charset="-34"/>
                      </a:endParaRPr>
                    </a:p>
                  </a:txBody>
                  <a:tcPr marL="91419" marR="9141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Kodchasal" pitchFamily="2" charset="-34"/>
                        <a:cs typeface="TH Kodchasal" pitchFamily="2" charset="-34"/>
                      </a:endParaRPr>
                    </a:p>
                  </a:txBody>
                  <a:tcPr marL="91419" marR="9141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H Kodchasal" pitchFamily="2" charset="-34"/>
                        <a:cs typeface="TH Kodchasal" pitchFamily="2" charset="-34"/>
                      </a:endParaRPr>
                    </a:p>
                  </a:txBody>
                  <a:tcPr marL="91419" marR="9141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Kodchasal" pitchFamily="2" charset="-34"/>
                        <a:cs typeface="TH Kodchasal" pitchFamily="2" charset="-34"/>
                      </a:endParaRPr>
                    </a:p>
                  </a:txBody>
                  <a:tcPr marL="91419" marR="9141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30" name="Text Box 25"/>
          <p:cNvSpPr txBox="1">
            <a:spLocks noChangeArrowheads="1"/>
          </p:cNvSpPr>
          <p:nvPr/>
        </p:nvSpPr>
        <p:spPr bwMode="auto">
          <a:xfrm>
            <a:off x="6958013" y="1714500"/>
            <a:ext cx="21859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10" rIns="91419" bIns="45710">
            <a:spAutoFit/>
          </a:bodyPr>
          <a:lstStyle>
            <a:lvl1pPr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th-TH" sz="2000" b="1" dirty="0">
                <a:solidFill>
                  <a:srgbClr val="0000FF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แบบติดตาม ปอ.3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6596063" y="5572125"/>
            <a:ext cx="2190750" cy="92330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91419" tIns="45710" rIns="91419" bIns="45710">
            <a:spAutoFit/>
          </a:bodyPr>
          <a:lstStyle>
            <a:lvl1pPr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th-TH" altLang="th-TH" sz="1800" b="1" dirty="0">
                <a:latin typeface="IrisUPC" panose="020B0604020202020204" pitchFamily="34" charset="-34"/>
                <a:cs typeface="IrisUPC" panose="020B0604020202020204" pitchFamily="34" charset="-34"/>
              </a:rPr>
              <a:t>ชื่อผู้รายงาน...........................</a:t>
            </a:r>
          </a:p>
          <a:p>
            <a:pPr algn="ctr" eaLnBrk="1" hangingPunct="1">
              <a:spcBef>
                <a:spcPts val="0"/>
              </a:spcBef>
            </a:pPr>
            <a:r>
              <a:rPr lang="th-TH" altLang="th-TH" sz="1800" b="1" dirty="0">
                <a:latin typeface="IrisUPC" panose="020B0604020202020204" pitchFamily="34" charset="-34"/>
                <a:cs typeface="IrisUPC" panose="020B0604020202020204" pitchFamily="34" charset="-34"/>
              </a:rPr>
              <a:t>ตำแหน่ง................................ </a:t>
            </a:r>
          </a:p>
          <a:p>
            <a:pPr algn="ctr" eaLnBrk="1" hangingPunct="1">
              <a:spcBef>
                <a:spcPts val="0"/>
              </a:spcBef>
            </a:pPr>
            <a:r>
              <a:rPr lang="th-TH" altLang="th-TH" sz="1800" b="1" dirty="0">
                <a:latin typeface="IrisUPC" panose="020B0604020202020204" pitchFamily="34" charset="-34"/>
                <a:cs typeface="IrisUPC" panose="020B0604020202020204" pitchFamily="34" charset="-34"/>
              </a:rPr>
              <a:t>วันที่.....เดือน.........</a:t>
            </a:r>
            <a:r>
              <a:rPr lang="th-TH" altLang="th-TH" sz="1800" b="1" dirty="0" err="1">
                <a:latin typeface="IrisUPC" panose="020B0604020202020204" pitchFamily="34" charset="-34"/>
                <a:cs typeface="IrisUPC" panose="020B0604020202020204" pitchFamily="34" charset="-34"/>
              </a:rPr>
              <a:t>พ.ศ</a:t>
            </a:r>
            <a:r>
              <a:rPr lang="th-TH" altLang="th-TH" sz="1800" b="1" dirty="0">
                <a:latin typeface="IrisUPC" panose="020B0604020202020204" pitchFamily="34" charset="-34"/>
                <a:cs typeface="IrisUPC" panose="020B0604020202020204" pitchFamily="34" charset="-34"/>
              </a:rPr>
              <a:t>.........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กลุ่ม 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1" name="รูปภาพ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12" name="รูปภาพ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647" y="188640"/>
              <a:ext cx="957833" cy="1395552"/>
            </a:xfrm>
            <a:prstGeom prst="rect">
              <a:avLst/>
            </a:prstGeom>
          </p:spPr>
        </p:pic>
      </p:grpSp>
      <p:sp>
        <p:nvSpPr>
          <p:cNvPr id="6" name="Rectangle 30"/>
          <p:cNvSpPr>
            <a:spLocks noGrp="1" noChangeArrowheads="1"/>
          </p:cNvSpPr>
          <p:nvPr>
            <p:ph type="title"/>
          </p:nvPr>
        </p:nvSpPr>
        <p:spPr>
          <a:xfrm>
            <a:off x="34230" y="569865"/>
            <a:ext cx="8858250" cy="1214437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2800" b="1" dirty="0" smtClean="0">
                <a:latin typeface="IrisUPC" pitchFamily="34" charset="-34"/>
                <a:ea typeface="+mj-ea"/>
                <a:cs typeface="IrisUPC" pitchFamily="34" charset="-34"/>
              </a:rPr>
              <a:t/>
            </a:r>
            <a:br>
              <a:rPr lang="th-TH" sz="2800" b="1" dirty="0" smtClean="0">
                <a:latin typeface="IrisUPC" pitchFamily="34" charset="-34"/>
                <a:ea typeface="+mj-ea"/>
                <a:cs typeface="IrisUPC" pitchFamily="34" charset="-34"/>
              </a:rPr>
            </a:br>
            <a:r>
              <a:rPr lang="th-TH" sz="2800" b="1" dirty="0" smtClean="0">
                <a:latin typeface="IrisUPC" pitchFamily="34" charset="-34"/>
                <a:ea typeface="+mj-ea"/>
                <a:cs typeface="IrisUPC" pitchFamily="34" charset="-34"/>
              </a:rPr>
              <a:t/>
            </a:r>
            <a:br>
              <a:rPr lang="th-TH" sz="2800" b="1" dirty="0" smtClean="0">
                <a:latin typeface="IrisUPC" pitchFamily="34" charset="-34"/>
                <a:ea typeface="+mj-ea"/>
                <a:cs typeface="IrisUPC" pitchFamily="34" charset="-34"/>
              </a:rPr>
            </a:br>
            <a:r>
              <a:rPr lang="th-TH" sz="2800" b="1" dirty="0" err="1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สพฐ.</a:t>
            </a:r>
            <a:r>
              <a:rPr lang="th-TH" sz="28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 /</a:t>
            </a:r>
            <a:r>
              <a:rPr lang="th-TH" sz="2800" b="1" dirty="0" err="1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สพป</a:t>
            </a:r>
            <a:r>
              <a:rPr lang="th-TH" sz="28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./</a:t>
            </a:r>
            <a:r>
              <a:rPr lang="th-TH" sz="2800" b="1" dirty="0" err="1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สพม</a:t>
            </a:r>
            <a:r>
              <a:rPr lang="th-TH" sz="28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...............</a:t>
            </a:r>
            <a:br>
              <a:rPr lang="th-TH" sz="28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</a:br>
            <a:r>
              <a:rPr lang="th-TH" sz="28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รายงานผลการติดตามการปฏิบัติตามแผนการปรับปรุงการควบคุมภายใน</a:t>
            </a:r>
            <a:br>
              <a:rPr lang="th-TH" sz="28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</a:br>
            <a:r>
              <a:rPr lang="th-TH" sz="28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ณ วันที่ 31 มีนาคม 2558</a:t>
            </a:r>
            <a:endParaRPr lang="th-TH" sz="2400" b="1" dirty="0" smtClean="0">
              <a:solidFill>
                <a:srgbClr val="FF0000"/>
              </a:solidFill>
              <a:latin typeface="IrisUPC" pitchFamily="34" charset="-34"/>
              <a:ea typeface="+mj-ea"/>
              <a:cs typeface="IrisUPC" pitchFamily="34" charset="-34"/>
            </a:endParaRPr>
          </a:p>
        </p:txBody>
      </p:sp>
      <p:graphicFrame>
        <p:nvGraphicFramePr>
          <p:cNvPr id="7" name="Group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0011091"/>
              </p:ext>
            </p:extLst>
          </p:nvPr>
        </p:nvGraphicFramePr>
        <p:xfrm>
          <a:off x="291440" y="2276872"/>
          <a:ext cx="8572500" cy="3938587"/>
        </p:xfrm>
        <a:graphic>
          <a:graphicData uri="http://schemas.openxmlformats.org/drawingml/2006/table">
            <a:tbl>
              <a:tblPr/>
              <a:tblGrid>
                <a:gridCol w="1405853"/>
                <a:gridCol w="1138726"/>
                <a:gridCol w="1129568"/>
                <a:gridCol w="4898353"/>
              </a:tblGrid>
              <a:tr h="11157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กระบวนการปฏิบัติงาน/โครงการ/กิจกรรม/ด้านของงาน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(1)                </a:t>
                      </a:r>
                    </a:p>
                  </a:txBody>
                  <a:tcPr marL="84405" marR="84405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ช่อง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(2)-(4)</a:t>
                      </a:r>
                    </a:p>
                  </a:txBody>
                  <a:tcPr marL="84405" marR="84405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กำหนดเสร็จ/ผู้รับผิดชอบ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(5)</a:t>
                      </a:r>
                    </a:p>
                  </a:txBody>
                  <a:tcPr marL="84405" marR="84405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วิธีการติดตามและสรุปผลการประเมิน/ข้อคิดเห็น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(6)</a:t>
                      </a:r>
                    </a:p>
                  </a:txBody>
                  <a:tcPr marL="84405" marR="84405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8228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 marL="84405" marR="84405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 marL="84405" marR="84405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 marL="84405" marR="84405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1.วิธีการติดตามติดตามจากอะไร       (เอกสาร/ สอบถาม/ สัมภาษณ์ผู้ที่เกี่ยวข้อง )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2. แต่ละกิจกรรมได้ดำเนินการตาม      แผนการปรับปรุงการควบคุมภายในหรือไม่ อย่างไร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3. สรุปผลการดำเนินงาน</a:t>
                      </a:r>
                    </a:p>
                  </a:txBody>
                  <a:tcPr marL="84405" marR="84405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48" name="Text Box 25"/>
          <p:cNvSpPr txBox="1">
            <a:spLocks noChangeArrowheads="1"/>
          </p:cNvSpPr>
          <p:nvPr/>
        </p:nvSpPr>
        <p:spPr bwMode="auto">
          <a:xfrm>
            <a:off x="7236296" y="1772816"/>
            <a:ext cx="1800200" cy="400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9" tIns="45710" rIns="91419" bIns="45710">
            <a:spAutoFit/>
          </a:bodyPr>
          <a:lstStyle>
            <a:lvl1pPr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th-TH" sz="2000" b="1" dirty="0">
                <a:solidFill>
                  <a:srgbClr val="0000FF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แบบติดตาม ปอ.3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กลุ่ม 2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4" name="รูปภาพ 2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25" name="รูปภาพ 2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647" y="188640"/>
              <a:ext cx="957833" cy="1395552"/>
            </a:xfrm>
            <a:prstGeom prst="rect">
              <a:avLst/>
            </a:prstGeom>
          </p:spPr>
        </p:pic>
      </p:grpSp>
      <p:sp>
        <p:nvSpPr>
          <p:cNvPr id="23557" name="สี่เหลี่ยมมุมมน 18"/>
          <p:cNvSpPr>
            <a:spLocks noChangeArrowheads="1"/>
          </p:cNvSpPr>
          <p:nvPr/>
        </p:nvSpPr>
        <p:spPr bwMode="auto">
          <a:xfrm>
            <a:off x="3779912" y="2254048"/>
            <a:ext cx="4935538" cy="31511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rgbClr val="000099"/>
            </a:solidFill>
            <a:round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/>
            <a:endParaRPr lang="en-US" altLang="th-TH" sz="1800"/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4000575" y="2460770"/>
            <a:ext cx="4645917" cy="2800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>
            <a:spAutoFit/>
          </a:bodyPr>
          <a:lstStyle/>
          <a:p>
            <a:pPr marL="742950" indent="-742950" defTabSz="912813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th-TH" sz="3600" b="1" dirty="0">
                <a:solidFill>
                  <a:srgbClr val="FF0000"/>
                </a:solidFill>
                <a:latin typeface="IrisUPC" pitchFamily="34" charset="-34"/>
                <a:cs typeface="IrisUPC" pitchFamily="34" charset="-34"/>
              </a:rPr>
              <a:t>ก. ส่วนงานย่อย </a:t>
            </a:r>
            <a:r>
              <a:rPr lang="th-TH" sz="3000" b="1" dirty="0">
                <a:solidFill>
                  <a:srgbClr val="0000FF"/>
                </a:solidFill>
                <a:latin typeface="IrisUPC" pitchFamily="34" charset="-34"/>
                <a:cs typeface="IrisUPC" pitchFamily="34" charset="-34"/>
              </a:rPr>
              <a:t>(สำนัก / กลุ่ม /งาน)</a:t>
            </a:r>
          </a:p>
          <a:p>
            <a:pPr marL="742950" indent="-742950" defTabSz="912813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th-TH" sz="3000" b="1" dirty="0">
                <a:solidFill>
                  <a:srgbClr val="C00000"/>
                </a:solidFill>
                <a:latin typeface="IrisUPC" pitchFamily="34" charset="-34"/>
                <a:cs typeface="IrisUPC" pitchFamily="34" charset="-34"/>
              </a:rPr>
              <a:t>1. นำแบบ </a:t>
            </a:r>
            <a:r>
              <a:rPr lang="th-TH" sz="3000" b="1" dirty="0" err="1">
                <a:solidFill>
                  <a:srgbClr val="C00000"/>
                </a:solidFill>
                <a:latin typeface="IrisUPC" pitchFamily="34" charset="-34"/>
                <a:cs typeface="IrisUPC" pitchFamily="34" charset="-34"/>
              </a:rPr>
              <a:t>ปย.</a:t>
            </a:r>
            <a:r>
              <a:rPr lang="th-TH" sz="3000" b="1" dirty="0">
                <a:solidFill>
                  <a:srgbClr val="C00000"/>
                </a:solidFill>
                <a:latin typeface="IrisUPC" pitchFamily="34" charset="-34"/>
                <a:cs typeface="IrisUPC" pitchFamily="34" charset="-34"/>
              </a:rPr>
              <a:t>2 (ปี 5</a:t>
            </a:r>
            <a:r>
              <a:rPr lang="en-US" sz="3000" b="1" dirty="0">
                <a:solidFill>
                  <a:srgbClr val="C00000"/>
                </a:solidFill>
                <a:latin typeface="IrisUPC" pitchFamily="34" charset="-34"/>
                <a:cs typeface="IrisUPC" pitchFamily="34" charset="-34"/>
              </a:rPr>
              <a:t>7</a:t>
            </a:r>
            <a:r>
              <a:rPr lang="th-TH" sz="3000" b="1" dirty="0">
                <a:solidFill>
                  <a:srgbClr val="C00000"/>
                </a:solidFill>
                <a:latin typeface="IrisUPC" pitchFamily="34" charset="-34"/>
                <a:cs typeface="IrisUPC" pitchFamily="34" charset="-34"/>
              </a:rPr>
              <a:t>)</a:t>
            </a:r>
            <a:r>
              <a:rPr lang="th-TH" sz="3000" b="1" dirty="0">
                <a:solidFill>
                  <a:srgbClr val="0000CC"/>
                </a:solidFill>
                <a:latin typeface="IrisUPC" pitchFamily="34" charset="-34"/>
                <a:cs typeface="IrisUPC" pitchFamily="34" charset="-34"/>
              </a:rPr>
              <a:t> </a:t>
            </a:r>
            <a:r>
              <a:rPr lang="th-TH" sz="3000" b="1" dirty="0">
                <a:solidFill>
                  <a:srgbClr val="0000FF"/>
                </a:solidFill>
                <a:latin typeface="IrisUPC" pitchFamily="34" charset="-34"/>
                <a:cs typeface="IrisUPC" pitchFamily="34" charset="-34"/>
              </a:rPr>
              <a:t>มาติดตามผล</a:t>
            </a:r>
          </a:p>
          <a:p>
            <a:pPr marL="742950" indent="-742950" defTabSz="912813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th-TH" sz="3000" b="1" dirty="0">
                <a:solidFill>
                  <a:srgbClr val="0000FF"/>
                </a:solidFill>
                <a:latin typeface="IrisUPC" pitchFamily="34" charset="-34"/>
                <a:cs typeface="IrisUPC" pitchFamily="34" charset="-34"/>
              </a:rPr>
              <a:t>   การปฏิบัติงาน แล้วสรุปลงใน </a:t>
            </a:r>
          </a:p>
          <a:p>
            <a:pPr marL="742950" indent="-742950" defTabSz="912813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th-TH" sz="3000" b="1" dirty="0">
                <a:solidFill>
                  <a:srgbClr val="0000FF"/>
                </a:solidFill>
                <a:latin typeface="IrisUPC" pitchFamily="34" charset="-34"/>
                <a:cs typeface="IrisUPC" pitchFamily="34" charset="-34"/>
              </a:rPr>
              <a:t>   </a:t>
            </a:r>
            <a:r>
              <a:rPr lang="th-TH" sz="3000" b="1" dirty="0">
                <a:solidFill>
                  <a:srgbClr val="C00000"/>
                </a:solidFill>
                <a:latin typeface="IrisUPC" pitchFamily="34" charset="-34"/>
                <a:cs typeface="IrisUPC" pitchFamily="34" charset="-34"/>
              </a:rPr>
              <a:t>แบบติดตาม </a:t>
            </a:r>
            <a:r>
              <a:rPr lang="th-TH" sz="3000" b="1" dirty="0" err="1">
                <a:solidFill>
                  <a:srgbClr val="C00000"/>
                </a:solidFill>
                <a:latin typeface="IrisUPC" pitchFamily="34" charset="-34"/>
                <a:cs typeface="IrisUPC" pitchFamily="34" charset="-34"/>
              </a:rPr>
              <a:t>ปย.</a:t>
            </a:r>
            <a:r>
              <a:rPr lang="th-TH" sz="3000" b="1" dirty="0">
                <a:solidFill>
                  <a:srgbClr val="C00000"/>
                </a:solidFill>
                <a:latin typeface="IrisUPC" pitchFamily="34" charset="-34"/>
                <a:cs typeface="IrisUPC" pitchFamily="34" charset="-34"/>
              </a:rPr>
              <a:t> 2 </a:t>
            </a:r>
            <a:r>
              <a:rPr lang="th-TH" sz="3000" b="1" dirty="0">
                <a:solidFill>
                  <a:srgbClr val="0000FF"/>
                </a:solidFill>
                <a:latin typeface="IrisUPC" pitchFamily="34" charset="-34"/>
                <a:cs typeface="IrisUPC" pitchFamily="34" charset="-34"/>
              </a:rPr>
              <a:t>(</a:t>
            </a:r>
            <a:r>
              <a:rPr lang="th-TH" sz="3000" b="1" dirty="0" err="1">
                <a:solidFill>
                  <a:srgbClr val="0000FF"/>
                </a:solidFill>
                <a:latin typeface="IrisUPC" pitchFamily="34" charset="-34"/>
                <a:cs typeface="IrisUPC" pitchFamily="34" charset="-34"/>
              </a:rPr>
              <a:t>สพฐ.</a:t>
            </a:r>
            <a:r>
              <a:rPr lang="th-TH" sz="3000" b="1" dirty="0">
                <a:solidFill>
                  <a:srgbClr val="0000FF"/>
                </a:solidFill>
                <a:latin typeface="IrisUPC" pitchFamily="34" charset="-34"/>
                <a:cs typeface="IrisUPC" pitchFamily="34" charset="-34"/>
              </a:rPr>
              <a:t>ได้กำหนด</a:t>
            </a:r>
          </a:p>
          <a:p>
            <a:pPr marL="742950" indent="-742950" defTabSz="912813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th-TH" sz="3000" b="1" dirty="0">
                <a:solidFill>
                  <a:srgbClr val="0000FF"/>
                </a:solidFill>
                <a:latin typeface="IrisUPC" pitchFamily="34" charset="-34"/>
                <a:cs typeface="IrisUPC" pitchFamily="34" charset="-34"/>
              </a:rPr>
              <a:t>   แบบ</a:t>
            </a:r>
            <a:r>
              <a:rPr lang="th-TH" sz="3000" b="1" dirty="0" smtClean="0">
                <a:solidFill>
                  <a:srgbClr val="0000FF"/>
                </a:solidFill>
                <a:latin typeface="IrisUPC" pitchFamily="34" charset="-34"/>
                <a:cs typeface="IrisUPC" pitchFamily="34" charset="-34"/>
              </a:rPr>
              <a:t>ให้)</a:t>
            </a:r>
            <a:endParaRPr lang="th-TH" sz="3000" b="1" dirty="0">
              <a:solidFill>
                <a:srgbClr val="0000FF"/>
              </a:solidFill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26" name="AutoShape 4"/>
          <p:cNvSpPr>
            <a:spLocks noChangeArrowheads="1"/>
          </p:cNvSpPr>
          <p:nvPr/>
        </p:nvSpPr>
        <p:spPr bwMode="gray">
          <a:xfrm>
            <a:off x="328566" y="692696"/>
            <a:ext cx="7411786" cy="9144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30A0"/>
              </a:gs>
              <a:gs pos="50000">
                <a:srgbClr val="7030A0"/>
              </a:gs>
              <a:gs pos="100000">
                <a:schemeClr val="bg1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รอบ 12 เดือน (</a:t>
            </a:r>
            <a:r>
              <a:rPr lang="th-TH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สพฐ</a:t>
            </a:r>
            <a:r>
              <a:rPr lang="th-TH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., </a:t>
            </a:r>
            <a:r>
              <a:rPr lang="th-TH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สพป</a:t>
            </a:r>
            <a:r>
              <a:rPr lang="th-TH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., </a:t>
            </a:r>
            <a:r>
              <a:rPr lang="th-TH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สพ</a:t>
            </a:r>
            <a:r>
              <a:rPr lang="th-TH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ม., โรงเรียน)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7" name="ลูกศรขวา 18"/>
          <p:cNvSpPr>
            <a:spLocks noChangeArrowheads="1"/>
          </p:cNvSpPr>
          <p:nvPr/>
        </p:nvSpPr>
        <p:spPr bwMode="auto">
          <a:xfrm>
            <a:off x="2915816" y="2883237"/>
            <a:ext cx="642938" cy="192881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>
              <a:lumMod val="50000"/>
            </a:schemeClr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endParaRPr lang="en-US" altLang="th-TH" sz="1800"/>
          </a:p>
        </p:txBody>
      </p:sp>
      <p:sp>
        <p:nvSpPr>
          <p:cNvPr id="28" name="วงรี 27"/>
          <p:cNvSpPr/>
          <p:nvPr/>
        </p:nvSpPr>
        <p:spPr>
          <a:xfrm>
            <a:off x="401541" y="2584916"/>
            <a:ext cx="2369178" cy="2313266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2225">
            <a:solidFill>
              <a:schemeClr val="accent2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9" name="Title 1"/>
          <p:cNvSpPr txBox="1">
            <a:spLocks/>
          </p:cNvSpPr>
          <p:nvPr/>
        </p:nvSpPr>
        <p:spPr bwMode="auto">
          <a:xfrm>
            <a:off x="527572" y="3067389"/>
            <a:ext cx="2071687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/>
            <a:r>
              <a:rPr lang="th-TH" altLang="th-TH" b="1" dirty="0">
                <a:solidFill>
                  <a:schemeClr val="bg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สิ้นสุด </a:t>
            </a:r>
          </a:p>
          <a:p>
            <a:pPr algn="ctr" eaLnBrk="1" hangingPunct="1"/>
            <a:r>
              <a:rPr lang="th-TH" altLang="th-TH" b="1" dirty="0">
                <a:solidFill>
                  <a:schemeClr val="bg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ณ วันที่ </a:t>
            </a:r>
            <a:r>
              <a:rPr lang="th-TH" altLang="th-TH" b="1" dirty="0" smtClean="0">
                <a:solidFill>
                  <a:schemeClr val="bg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30 ก.ย. </a:t>
            </a:r>
            <a:r>
              <a:rPr lang="th-TH" altLang="th-TH" b="1" dirty="0">
                <a:solidFill>
                  <a:schemeClr val="bg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2558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กลุ่ม 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1" name="รูปภาพ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12" name="รูปภาพ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647" y="188640"/>
              <a:ext cx="957833" cy="1395552"/>
            </a:xfrm>
            <a:prstGeom prst="rect">
              <a:avLst/>
            </a:prstGeom>
          </p:spPr>
        </p:pic>
      </p:grpSp>
      <p:sp>
        <p:nvSpPr>
          <p:cNvPr id="24578" name="Rectangle 6"/>
          <p:cNvSpPr>
            <a:spLocks noChangeArrowheads="1"/>
          </p:cNvSpPr>
          <p:nvPr/>
        </p:nvSpPr>
        <p:spPr bwMode="auto">
          <a:xfrm>
            <a:off x="251520" y="480165"/>
            <a:ext cx="8008812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10" rIns="91419" bIns="45710" anchor="ctr"/>
          <a:lstStyle>
            <a:lvl1pPr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th-TH" altLang="th-TH" sz="24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สำนัก/กลุ่ม/งาน......................</a:t>
            </a:r>
            <a:br>
              <a:rPr lang="th-TH" altLang="th-TH" sz="24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</a:br>
            <a:r>
              <a:rPr lang="th-TH" altLang="th-TH" sz="24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รายงานผลการติดตามการปฏิบัติตามแผนการปรับปรุงการควบคุมภายใน </a:t>
            </a:r>
            <a:br>
              <a:rPr lang="th-TH" altLang="th-TH" sz="24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</a:br>
            <a:r>
              <a:rPr lang="th-TH" altLang="th-TH" sz="24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ณ วันที่ 30  </a:t>
            </a:r>
            <a:r>
              <a:rPr lang="th-TH" altLang="th-TH" sz="24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กันยายน 2558</a:t>
            </a:r>
            <a:endParaRPr lang="th-TH" altLang="th-TH" sz="2400" b="1" dirty="0">
              <a:solidFill>
                <a:srgbClr val="FF0000"/>
              </a:solidFill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  <p:graphicFrame>
        <p:nvGraphicFramePr>
          <p:cNvPr id="8" name="Group 111"/>
          <p:cNvGraphicFramePr>
            <a:graphicFrameLocks/>
          </p:cNvGraphicFramePr>
          <p:nvPr/>
        </p:nvGraphicFramePr>
        <p:xfrm>
          <a:off x="184150" y="2151063"/>
          <a:ext cx="8777289" cy="3495912"/>
        </p:xfrm>
        <a:graphic>
          <a:graphicData uri="http://schemas.openxmlformats.org/drawingml/2006/table">
            <a:tbl>
              <a:tblPr/>
              <a:tblGrid>
                <a:gridCol w="1146645"/>
                <a:gridCol w="1597578"/>
                <a:gridCol w="1285802"/>
                <a:gridCol w="1071502"/>
                <a:gridCol w="1181129"/>
                <a:gridCol w="1064741"/>
                <a:gridCol w="1429892"/>
              </a:tblGrid>
              <a:tr h="2109000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กระบวนการปฏิบัติงาน/โครงการ/กิจกรรม/ด้านของงานที่จะประเมินและวัตถุประสงค์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ของการควบคุม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(1)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 marL="91413" marR="91413" marT="45684" marB="456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การควบคุม</a:t>
                      </a:r>
                    </a:p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ที่มีอยู่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 marL="91413" marR="91413"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การ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ประเมินผล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การควบคุม</a:t>
                      </a:r>
                    </a:p>
                  </a:txBody>
                  <a:tcPr marL="91413" marR="91413"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ความเสี่ยง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ที่มีอยู่</a:t>
                      </a:r>
                    </a:p>
                  </a:txBody>
                  <a:tcPr marL="91413" marR="91413"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การ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ปรับปรุง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การ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ควบคุม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 marL="91413" marR="91413"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กำหนด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เสร็จ/ผู้รับ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ผิดชอบ</a:t>
                      </a:r>
                    </a:p>
                  </a:txBody>
                  <a:tcPr marL="91413" marR="91413"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วิธีการ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ติดตามและ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สรุปผลการประเมิน/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ข้อคิดเห็น</a:t>
                      </a:r>
                    </a:p>
                  </a:txBody>
                  <a:tcPr marL="91413" marR="91413"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386675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(1)</a:t>
                      </a:r>
                    </a:p>
                  </a:txBody>
                  <a:tcPr marL="91413" marR="91413" marT="45684" marB="456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(2)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 marL="91413" marR="91413"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(3)</a:t>
                      </a:r>
                    </a:p>
                  </a:txBody>
                  <a:tcPr marL="91413" marR="91413"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(4)</a:t>
                      </a:r>
                    </a:p>
                  </a:txBody>
                  <a:tcPr marL="91413" marR="91413"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(5)</a:t>
                      </a:r>
                    </a:p>
                  </a:txBody>
                  <a:tcPr marL="91413" marR="91413"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(6)</a:t>
                      </a:r>
                    </a:p>
                  </a:txBody>
                  <a:tcPr marL="91413" marR="91413"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(7)</a:t>
                      </a:r>
                    </a:p>
                  </a:txBody>
                  <a:tcPr marL="91413" marR="91413"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05" name="Text Box 101"/>
          <p:cNvSpPr txBox="1">
            <a:spLocks noChangeArrowheads="1"/>
          </p:cNvSpPr>
          <p:nvPr/>
        </p:nvSpPr>
        <p:spPr bwMode="auto">
          <a:xfrm>
            <a:off x="6888163" y="1722534"/>
            <a:ext cx="2041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10" rIns="91419" bIns="45710">
            <a:spAutoFit/>
          </a:bodyPr>
          <a:lstStyle>
            <a:lvl1pPr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th-TH" altLang="th-TH" sz="2000" b="1" dirty="0">
                <a:solidFill>
                  <a:srgbClr val="0000CC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แบบติดตาม </a:t>
            </a:r>
            <a:r>
              <a:rPr lang="th-TH" altLang="th-TH" sz="2000" b="1" dirty="0" err="1">
                <a:solidFill>
                  <a:srgbClr val="0000CC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ปย</a:t>
            </a:r>
            <a:r>
              <a:rPr lang="th-TH" altLang="th-TH" sz="2000" b="1" dirty="0">
                <a:solidFill>
                  <a:srgbClr val="0000CC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 2</a:t>
            </a:r>
          </a:p>
        </p:txBody>
      </p:sp>
      <p:sp>
        <p:nvSpPr>
          <p:cNvPr id="24606" name="Text Box 104"/>
          <p:cNvSpPr txBox="1">
            <a:spLocks noChangeArrowheads="1"/>
          </p:cNvSpPr>
          <p:nvPr/>
        </p:nvSpPr>
        <p:spPr bwMode="auto">
          <a:xfrm>
            <a:off x="6786563" y="5791200"/>
            <a:ext cx="2143125" cy="92392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91419" tIns="45710" rIns="91419" bIns="45710">
            <a:spAutoFit/>
          </a:bodyPr>
          <a:lstStyle>
            <a:lvl1pPr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1800" b="1" dirty="0">
                <a:latin typeface="IrisUPC" panose="020B0604020202020204" pitchFamily="34" charset="-34"/>
                <a:cs typeface="IrisUPC" panose="020B0604020202020204" pitchFamily="34" charset="-34"/>
              </a:rPr>
              <a:t>ชื่อผู้รายงาน...........................ตำแหน่ง................................ </a:t>
            </a:r>
            <a:r>
              <a:rPr lang="en-US" altLang="th-TH" sz="1800" b="1" dirty="0">
                <a:latin typeface="IrisUPC" panose="020B0604020202020204" pitchFamily="34" charset="-34"/>
                <a:cs typeface="IrisUPC" panose="020B0604020202020204" pitchFamily="34" charset="-34"/>
              </a:rPr>
              <a:t>       </a:t>
            </a:r>
            <a:r>
              <a:rPr lang="th-TH" altLang="th-TH" sz="1800" b="1" dirty="0">
                <a:latin typeface="IrisUPC" panose="020B0604020202020204" pitchFamily="34" charset="-34"/>
                <a:cs typeface="IrisUPC" panose="020B0604020202020204" pitchFamily="34" charset="-34"/>
              </a:rPr>
              <a:t>วันที่.....เดือน.........</a:t>
            </a:r>
            <a:r>
              <a:rPr lang="th-TH" altLang="th-TH" sz="1800" b="1" dirty="0" err="1">
                <a:latin typeface="IrisUPC" panose="020B0604020202020204" pitchFamily="34" charset="-34"/>
                <a:cs typeface="IrisUPC" panose="020B0604020202020204" pitchFamily="34" charset="-34"/>
              </a:rPr>
              <a:t>พ.ศ</a:t>
            </a:r>
            <a:r>
              <a:rPr lang="th-TH" altLang="th-TH" sz="1800" b="1" dirty="0">
                <a:latin typeface="IrisUPC" panose="020B0604020202020204" pitchFamily="34" charset="-34"/>
                <a:cs typeface="IrisUPC" panose="020B0604020202020204" pitchFamily="34" charset="-34"/>
              </a:rPr>
              <a:t>.........         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กลุ่ม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3" name="รูปภาพ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14" name="รูปภาพ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647" y="188640"/>
              <a:ext cx="957833" cy="1395552"/>
            </a:xfrm>
            <a:prstGeom prst="rect">
              <a:avLst/>
            </a:prstGeom>
          </p:spPr>
        </p:pic>
      </p:grpSp>
      <p:graphicFrame>
        <p:nvGraphicFramePr>
          <p:cNvPr id="8" name="Group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4144353"/>
              </p:ext>
            </p:extLst>
          </p:nvPr>
        </p:nvGraphicFramePr>
        <p:xfrm>
          <a:off x="298450" y="2132856"/>
          <a:ext cx="8559800" cy="3932238"/>
        </p:xfrm>
        <a:graphic>
          <a:graphicData uri="http://schemas.openxmlformats.org/drawingml/2006/table">
            <a:tbl>
              <a:tblPr/>
              <a:tblGrid>
                <a:gridCol w="1403771"/>
                <a:gridCol w="1137039"/>
                <a:gridCol w="1127894"/>
                <a:gridCol w="4891096"/>
              </a:tblGrid>
              <a:tr h="1298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กระบวนการปฏิบัติงาน/โครงการ/กิจกรรม/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ด้านของงาน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(1)</a:t>
                      </a: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                </a:t>
                      </a:r>
                    </a:p>
                  </a:txBody>
                  <a:tcPr marL="84412" marR="84412"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ช่อง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(2)-(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 5</a:t>
                      </a: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)</a:t>
                      </a:r>
                    </a:p>
                  </a:txBody>
                  <a:tcPr marL="84412" marR="84412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กำหนดเสร็จ/ผู้รับผิดชอบ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(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6</a:t>
                      </a: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)</a:t>
                      </a:r>
                    </a:p>
                  </a:txBody>
                  <a:tcPr marL="84412" marR="84412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วิธีการติดตามและสรุปผลการประเมิน/ข้อคิดเห็น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(7)</a:t>
                      </a:r>
                    </a:p>
                  </a:txBody>
                  <a:tcPr marL="84412" marR="84412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633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 marL="84412" marR="84412"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 marL="84412" marR="84412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 marL="84412" marR="84412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1. วิธีการติดตามติดตามจากอะไร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 </a:t>
                      </a: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(เอกสาร/ สอบถาม/ สัมภาษณ์ผู้ที่เกี่ยวข้อง)</a:t>
                      </a: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2. แต่ละกิจกรรมได้ดำเนินการตามแผนการปรับปรุงการควบคุมภายในหรือไม่ อย่างไร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3. สรุปผลการดำเนินงาน</a:t>
                      </a:r>
                    </a:p>
                  </a:txBody>
                  <a:tcPr marL="84412" marR="84412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Text Box 101"/>
          <p:cNvSpPr txBox="1">
            <a:spLocks noChangeArrowheads="1"/>
          </p:cNvSpPr>
          <p:nvPr/>
        </p:nvSpPr>
        <p:spPr bwMode="auto">
          <a:xfrm>
            <a:off x="6888163" y="1722534"/>
            <a:ext cx="2041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10" rIns="91419" bIns="45710">
            <a:spAutoFit/>
          </a:bodyPr>
          <a:lstStyle>
            <a:lvl1pPr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th-TH" altLang="th-TH" sz="2000" b="1" dirty="0">
                <a:solidFill>
                  <a:srgbClr val="0000CC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แบบติดตาม </a:t>
            </a:r>
            <a:r>
              <a:rPr lang="th-TH" altLang="th-TH" sz="2000" b="1" dirty="0" err="1">
                <a:solidFill>
                  <a:srgbClr val="0000CC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ปย</a:t>
            </a:r>
            <a:r>
              <a:rPr lang="th-TH" altLang="th-TH" sz="2000" b="1" dirty="0">
                <a:solidFill>
                  <a:srgbClr val="0000CC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 2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51520" y="480165"/>
            <a:ext cx="8008812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10" rIns="91419" bIns="45710" anchor="ctr"/>
          <a:lstStyle>
            <a:lvl1pPr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th-TH" altLang="th-TH" sz="24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สำนัก/กลุ่ม/งาน......................</a:t>
            </a:r>
            <a:br>
              <a:rPr lang="th-TH" altLang="th-TH" sz="24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</a:br>
            <a:r>
              <a:rPr lang="th-TH" altLang="th-TH" sz="24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รายงานผลการติดตามการปฏิบัติตามแผนการปรับปรุงการควบคุมภายใน </a:t>
            </a:r>
            <a:br>
              <a:rPr lang="th-TH" altLang="th-TH" sz="24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</a:br>
            <a:r>
              <a:rPr lang="th-TH" altLang="th-TH" sz="24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ณ วันที่ 30  </a:t>
            </a:r>
            <a:r>
              <a:rPr lang="th-TH" altLang="th-TH" sz="24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กันยายน 2558</a:t>
            </a:r>
            <a:endParaRPr lang="th-TH" altLang="th-TH" sz="2400" b="1" dirty="0">
              <a:solidFill>
                <a:srgbClr val="FF0000"/>
              </a:solidFill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กลุ่ม 17"/>
          <p:cNvGrpSpPr/>
          <p:nvPr/>
        </p:nvGrpSpPr>
        <p:grpSpPr>
          <a:xfrm>
            <a:off x="0" y="-4524"/>
            <a:ext cx="9144000" cy="6858000"/>
            <a:chOff x="0" y="0"/>
            <a:chExt cx="9144000" cy="6858000"/>
          </a:xfrm>
        </p:grpSpPr>
        <p:pic>
          <p:nvPicPr>
            <p:cNvPr id="19" name="รูปภาพ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20" name="รูปภาพ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647" y="188640"/>
              <a:ext cx="957833" cy="1395552"/>
            </a:xfrm>
            <a:prstGeom prst="rect">
              <a:avLst/>
            </a:prstGeom>
          </p:spPr>
        </p:pic>
      </p:grpSp>
      <p:sp>
        <p:nvSpPr>
          <p:cNvPr id="26627" name="สี่เหลี่ยมมุมมน 13"/>
          <p:cNvSpPr>
            <a:spLocks noChangeArrowheads="1"/>
          </p:cNvSpPr>
          <p:nvPr/>
        </p:nvSpPr>
        <p:spPr bwMode="auto">
          <a:xfrm>
            <a:off x="3851920" y="1834927"/>
            <a:ext cx="4935538" cy="39703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0" algn="ctr">
            <a:solidFill>
              <a:srgbClr val="000099"/>
            </a:solidFill>
            <a:round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/>
            <a:endParaRPr lang="en-US" altLang="th-TH" sz="1800"/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4036541" y="2145051"/>
            <a:ext cx="4567907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>
            <a:spAutoFit/>
          </a:bodyPr>
          <a:lstStyle/>
          <a:p>
            <a:pPr marL="742950" indent="-742950" defTabSz="91281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0000"/>
                </a:solidFill>
                <a:latin typeface="IrisUPC" pitchFamily="34" charset="-34"/>
                <a:cs typeface="IrisUPC" pitchFamily="34" charset="-34"/>
              </a:rPr>
              <a:t>2. </a:t>
            </a:r>
            <a:r>
              <a:rPr lang="th-TH" sz="3600" b="1" dirty="0">
                <a:solidFill>
                  <a:srgbClr val="FF0000"/>
                </a:solidFill>
                <a:latin typeface="IrisUPC" pitchFamily="34" charset="-34"/>
                <a:cs typeface="IrisUPC" pitchFamily="34" charset="-34"/>
              </a:rPr>
              <a:t>ประเมินองค์ประกอบของ</a:t>
            </a:r>
          </a:p>
          <a:p>
            <a:pPr marL="742950" indent="-742950" defTabSz="91281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dirty="0">
                <a:solidFill>
                  <a:srgbClr val="FF0000"/>
                </a:solidFill>
                <a:latin typeface="IrisUPC" pitchFamily="34" charset="-34"/>
                <a:cs typeface="IrisUPC" pitchFamily="34" charset="-34"/>
              </a:rPr>
              <a:t>    การควบคุมภายใน </a:t>
            </a:r>
          </a:p>
          <a:p>
            <a:pPr marL="742950" indent="-742950" defTabSz="91281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dirty="0">
                <a:solidFill>
                  <a:srgbClr val="FF0000"/>
                </a:solidFill>
                <a:latin typeface="IrisUPC" pitchFamily="34" charset="-34"/>
                <a:cs typeface="IrisUPC" pitchFamily="34" charset="-34"/>
              </a:rPr>
              <a:t>   </a:t>
            </a:r>
            <a:r>
              <a:rPr lang="th-TH" sz="3600" b="1" dirty="0">
                <a:solidFill>
                  <a:srgbClr val="0000CC"/>
                </a:solidFill>
                <a:latin typeface="IrisUPC" pitchFamily="34" charset="-34"/>
                <a:cs typeface="IrisUPC" pitchFamily="34" charset="-34"/>
              </a:rPr>
              <a:t>(5 องค์ประกอบ) </a:t>
            </a:r>
          </a:p>
          <a:p>
            <a:pPr marL="742950" indent="-742950" defTabSz="91281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dirty="0">
                <a:solidFill>
                  <a:srgbClr val="FF00FF"/>
                </a:solidFill>
                <a:latin typeface="IrisUPC" pitchFamily="34" charset="-34"/>
                <a:cs typeface="IrisUPC" pitchFamily="34" charset="-34"/>
              </a:rPr>
              <a:t>   (อยู่ในหนังสือหน้า 87-96)</a:t>
            </a:r>
            <a:r>
              <a:rPr lang="th-TH" sz="3600" b="1" dirty="0">
                <a:solidFill>
                  <a:srgbClr val="0000CC"/>
                </a:solidFill>
                <a:latin typeface="IrisUPC" pitchFamily="34" charset="-34"/>
                <a:cs typeface="IrisUPC" pitchFamily="34" charset="-34"/>
              </a:rPr>
              <a:t> </a:t>
            </a:r>
          </a:p>
          <a:p>
            <a:pPr marL="742950" indent="-742950" defTabSz="91281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dirty="0">
                <a:solidFill>
                  <a:srgbClr val="0000CC"/>
                </a:solidFill>
                <a:latin typeface="IrisUPC" pitchFamily="34" charset="-34"/>
                <a:cs typeface="IrisUPC" pitchFamily="34" charset="-34"/>
              </a:rPr>
              <a:t>   แล้วสรุปลงในแบบ </a:t>
            </a:r>
            <a:r>
              <a:rPr lang="th-TH" sz="3600" b="1" dirty="0" err="1">
                <a:solidFill>
                  <a:srgbClr val="0000CC"/>
                </a:solidFill>
                <a:latin typeface="IrisUPC" pitchFamily="34" charset="-34"/>
                <a:cs typeface="IrisUPC" pitchFamily="34" charset="-34"/>
              </a:rPr>
              <a:t>ปย.</a:t>
            </a:r>
            <a:r>
              <a:rPr lang="th-TH" sz="3600" b="1" dirty="0">
                <a:solidFill>
                  <a:srgbClr val="0000CC"/>
                </a:solidFill>
                <a:latin typeface="IrisUPC" pitchFamily="34" charset="-34"/>
                <a:cs typeface="IrisUPC" pitchFamily="34" charset="-34"/>
              </a:rPr>
              <a:t> 1 </a:t>
            </a:r>
          </a:p>
          <a:p>
            <a:pPr marL="742950" indent="-742950" defTabSz="91281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dirty="0">
                <a:solidFill>
                  <a:srgbClr val="0000CC"/>
                </a:solidFill>
                <a:latin typeface="IrisUPC" pitchFamily="34" charset="-34"/>
                <a:cs typeface="IrisUPC" pitchFamily="34" charset="-34"/>
              </a:rPr>
              <a:t>   </a:t>
            </a:r>
            <a:r>
              <a:rPr lang="th-TH" sz="3600" b="1" dirty="0">
                <a:solidFill>
                  <a:srgbClr val="FF00FF"/>
                </a:solidFill>
                <a:latin typeface="IrisUPC" pitchFamily="34" charset="-34"/>
                <a:cs typeface="IrisUPC" pitchFamily="34" charset="-34"/>
              </a:rPr>
              <a:t>(อยู่ในหนังสือหน้า 58</a:t>
            </a:r>
            <a:r>
              <a:rPr lang="th-TH" sz="3600" b="1" dirty="0" smtClean="0">
                <a:solidFill>
                  <a:srgbClr val="FF00FF"/>
                </a:solidFill>
                <a:latin typeface="IrisUPC" pitchFamily="34" charset="-34"/>
                <a:cs typeface="IrisUPC" pitchFamily="34" charset="-34"/>
              </a:rPr>
              <a:t>)</a:t>
            </a:r>
            <a:endParaRPr lang="th-TH" sz="3000" b="1" dirty="0">
              <a:solidFill>
                <a:srgbClr val="0000FF"/>
              </a:solidFill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21" name="ลูกศรขวา 18"/>
          <p:cNvSpPr>
            <a:spLocks noChangeArrowheads="1"/>
          </p:cNvSpPr>
          <p:nvPr/>
        </p:nvSpPr>
        <p:spPr bwMode="auto">
          <a:xfrm>
            <a:off x="2992958" y="2883237"/>
            <a:ext cx="642938" cy="192881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>
              <a:lumMod val="50000"/>
            </a:schemeClr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endParaRPr lang="en-US" altLang="th-TH" sz="1800"/>
          </a:p>
        </p:txBody>
      </p:sp>
      <p:sp>
        <p:nvSpPr>
          <p:cNvPr id="22" name="วงรี 21"/>
          <p:cNvSpPr/>
          <p:nvPr/>
        </p:nvSpPr>
        <p:spPr>
          <a:xfrm>
            <a:off x="401541" y="2584916"/>
            <a:ext cx="2369178" cy="2313266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2225">
            <a:solidFill>
              <a:schemeClr val="accent2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Title 1"/>
          <p:cNvSpPr txBox="1">
            <a:spLocks/>
          </p:cNvSpPr>
          <p:nvPr/>
        </p:nvSpPr>
        <p:spPr bwMode="auto">
          <a:xfrm>
            <a:off x="527572" y="3067389"/>
            <a:ext cx="2071687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/>
            <a:r>
              <a:rPr lang="th-TH" altLang="th-TH" b="1" dirty="0">
                <a:solidFill>
                  <a:schemeClr val="bg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สิ้นสุด </a:t>
            </a:r>
          </a:p>
          <a:p>
            <a:pPr algn="ctr" eaLnBrk="1" hangingPunct="1"/>
            <a:r>
              <a:rPr lang="th-TH" altLang="th-TH" b="1" dirty="0">
                <a:solidFill>
                  <a:schemeClr val="bg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ณ วันที่ </a:t>
            </a:r>
            <a:r>
              <a:rPr lang="th-TH" altLang="th-TH" b="1" dirty="0" smtClean="0">
                <a:solidFill>
                  <a:schemeClr val="bg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30 ก.ย. </a:t>
            </a:r>
            <a:r>
              <a:rPr lang="th-TH" altLang="th-TH" b="1" dirty="0">
                <a:solidFill>
                  <a:schemeClr val="bg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2558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กลุ่ม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7" name="รูปภาพ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18" name="รูปภาพ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647" y="188640"/>
              <a:ext cx="957833" cy="1395552"/>
            </a:xfrm>
            <a:prstGeom prst="rect">
              <a:avLst/>
            </a:prstGeom>
          </p:spPr>
        </p:pic>
      </p:grpSp>
      <p:sp>
        <p:nvSpPr>
          <p:cNvPr id="2765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0674" y="620688"/>
            <a:ext cx="7421686" cy="1224136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th-TH" alt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>สำนัก/กลุ่ม/งาน.......................................................	</a:t>
            </a:r>
            <a:br>
              <a:rPr lang="th-TH" alt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</a:br>
            <a:r>
              <a:rPr lang="th-TH" alt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>รายงานผลการประเมินองค์ประกอบของการควบคุมภายใน</a:t>
            </a:r>
            <a:br>
              <a:rPr lang="th-TH" alt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</a:br>
            <a:r>
              <a:rPr lang="th-TH" alt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>ณ  วันที่  30 กันยายน  2558</a:t>
            </a:r>
          </a:p>
        </p:txBody>
      </p:sp>
      <p:graphicFrame>
        <p:nvGraphicFramePr>
          <p:cNvPr id="8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28594"/>
              </p:ext>
            </p:extLst>
          </p:nvPr>
        </p:nvGraphicFramePr>
        <p:xfrm>
          <a:off x="323528" y="2204864"/>
          <a:ext cx="8572500" cy="3235325"/>
        </p:xfrm>
        <a:graphic>
          <a:graphicData uri="http://schemas.openxmlformats.org/drawingml/2006/table">
            <a:tbl>
              <a:tblPr/>
              <a:tblGrid>
                <a:gridCol w="4196954"/>
                <a:gridCol w="4375546"/>
              </a:tblGrid>
              <a:tr h="568325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องค์ประกอบของการควบคุมภายใน</a:t>
                      </a:r>
                    </a:p>
                  </a:txBody>
                  <a:tcPr marL="91418" marR="91418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ผลการประเมิน / ข้อสรุป</a:t>
                      </a:r>
                    </a:p>
                  </a:txBody>
                  <a:tcPr marL="91418" marR="91418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667000">
                <a:tc>
                  <a:txBody>
                    <a:bodyPr/>
                    <a:lstStyle/>
                    <a:p>
                      <a:pPr marL="458788" marR="0" lvl="0" indent="-458788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1. สภาพแวดล้อมการควบคุม</a:t>
                      </a:r>
                    </a:p>
                    <a:p>
                      <a:pPr marL="458788" marR="0" lvl="0" indent="-458788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458788" marR="0" lvl="0" indent="-458788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2. การประเมินความเสี่ยง</a:t>
                      </a:r>
                    </a:p>
                    <a:p>
                      <a:pPr marL="458788" marR="0" lvl="0" indent="-458788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458788" marR="0" lvl="0" indent="-458788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3. กิจกรรมการควบคุม</a:t>
                      </a:r>
                    </a:p>
                    <a:p>
                      <a:pPr marL="458788" marR="0" lvl="0" indent="-458788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458788" marR="0" lvl="0" indent="-458788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4. สารสนเทศและการสื่อสาร</a:t>
                      </a:r>
                    </a:p>
                    <a:p>
                      <a:pPr marL="458788" marR="0" lvl="0" indent="-458788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458788" marR="0" lvl="0" indent="-458788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5. การติดตามประเมินผล</a:t>
                      </a:r>
                      <a:r>
                        <a:rPr kumimoji="0" lang="th-TH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 </a:t>
                      </a:r>
                    </a:p>
                  </a:txBody>
                  <a:tcPr marL="91418" marR="91418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 marL="91418" marR="91418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62" name="Text Box 48"/>
          <p:cNvSpPr txBox="1">
            <a:spLocks noChangeArrowheads="1"/>
          </p:cNvSpPr>
          <p:nvPr/>
        </p:nvSpPr>
        <p:spPr bwMode="auto">
          <a:xfrm>
            <a:off x="7925407" y="1844824"/>
            <a:ext cx="97631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10" rIns="91419" bIns="45710">
            <a:spAutoFit/>
          </a:bodyPr>
          <a:lstStyle>
            <a:lvl1pPr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None/>
            </a:pPr>
            <a:r>
              <a:rPr lang="th-TH" altLang="th-TH" sz="2300" b="1" dirty="0" err="1">
                <a:solidFill>
                  <a:srgbClr val="0000CC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ปย</a:t>
            </a:r>
            <a:r>
              <a:rPr lang="th-TH" altLang="th-TH" sz="2300" b="1" dirty="0">
                <a:solidFill>
                  <a:srgbClr val="0000CC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 1</a:t>
            </a:r>
          </a:p>
        </p:txBody>
      </p:sp>
      <p:sp>
        <p:nvSpPr>
          <p:cNvPr id="27663" name="Text Box 51"/>
          <p:cNvSpPr txBox="1">
            <a:spLocks noChangeArrowheads="1"/>
          </p:cNvSpPr>
          <p:nvPr/>
        </p:nvSpPr>
        <p:spPr bwMode="auto">
          <a:xfrm>
            <a:off x="6643688" y="5661248"/>
            <a:ext cx="2286000" cy="10160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91419" tIns="45710" rIns="91419" bIns="45710">
            <a:spAutoFit/>
          </a:bodyPr>
          <a:lstStyle>
            <a:lvl1pPr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2000" b="1" dirty="0">
                <a:latin typeface="IrisUPC" panose="020B0604020202020204" pitchFamily="34" charset="-34"/>
                <a:cs typeface="IrisUPC" panose="020B0604020202020204" pitchFamily="34" charset="-34"/>
              </a:rPr>
              <a:t>ชื่อผู้รายงาน...........................ตำแหน่ง................................    วันที่.....เดือน.........</a:t>
            </a:r>
            <a:r>
              <a:rPr lang="th-TH" altLang="th-TH" sz="2000" b="1" dirty="0" err="1">
                <a:latin typeface="IrisUPC" panose="020B0604020202020204" pitchFamily="34" charset="-34"/>
                <a:cs typeface="IrisUPC" panose="020B0604020202020204" pitchFamily="34" charset="-34"/>
              </a:rPr>
              <a:t>พ.ศ</a:t>
            </a:r>
            <a:r>
              <a:rPr lang="th-TH" altLang="th-TH" sz="2000" b="1" dirty="0">
                <a:latin typeface="IrisUPC" panose="020B0604020202020204" pitchFamily="34" charset="-34"/>
                <a:cs typeface="IrisUPC" panose="020B0604020202020204" pitchFamily="34" charset="-34"/>
              </a:rPr>
              <a:t>.........         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กลุ่ม 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2" name="รูปภาพ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13" name="รูปภาพ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647" y="188640"/>
              <a:ext cx="957833" cy="1395552"/>
            </a:xfrm>
            <a:prstGeom prst="rect">
              <a:avLst/>
            </a:prstGeom>
          </p:spPr>
        </p:pic>
      </p:grpSp>
      <p:grpSp>
        <p:nvGrpSpPr>
          <p:cNvPr id="2" name="กลุ่ม 1"/>
          <p:cNvGrpSpPr/>
          <p:nvPr/>
        </p:nvGrpSpPr>
        <p:grpSpPr>
          <a:xfrm>
            <a:off x="467544" y="2636912"/>
            <a:ext cx="8241728" cy="1030972"/>
            <a:chOff x="467544" y="3658274"/>
            <a:chExt cx="8241728" cy="1030972"/>
          </a:xfrm>
        </p:grpSpPr>
        <p:sp>
          <p:nvSpPr>
            <p:cNvPr id="7" name="สี่เหลี่ยมผืนผ้ามุมมน 6"/>
            <p:cNvSpPr/>
            <p:nvPr/>
          </p:nvSpPr>
          <p:spPr>
            <a:xfrm>
              <a:off x="467544" y="3658274"/>
              <a:ext cx="8208912" cy="1030972"/>
            </a:xfrm>
            <a:prstGeom prst="roundRect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8" name="สี่เหลี่ยมผืนผ้า 7"/>
            <p:cNvSpPr/>
            <p:nvPr/>
          </p:nvSpPr>
          <p:spPr>
            <a:xfrm>
              <a:off x="471240" y="3789040"/>
              <a:ext cx="8238032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th-TH" sz="4400" b="1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Niramit AS" panose="02000506000000020004" pitchFamily="2" charset="-34"/>
                  <a:cs typeface="TH Niramit AS" panose="02000506000000020004" pitchFamily="2" charset="-34"/>
                </a:rPr>
                <a:t>3. ประเมินการควบคุมภายในด้วยตนเอง </a:t>
              </a:r>
              <a:r>
                <a:rPr lang="en-US" sz="4400" b="1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Niramit AS" panose="02000506000000020004" pitchFamily="2" charset="-34"/>
                  <a:cs typeface="TH Niramit AS" panose="02000506000000020004" pitchFamily="2" charset="-34"/>
                </a:rPr>
                <a:t>(CSA)</a:t>
              </a:r>
              <a:endParaRPr lang="en-US" sz="4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</p:grp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กลุ่ม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2" name="รูปภาพ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13" name="รูปภาพ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647" y="188640"/>
              <a:ext cx="957833" cy="1395552"/>
            </a:xfrm>
            <a:prstGeom prst="rect">
              <a:avLst/>
            </a:prstGeom>
          </p:spPr>
        </p:pic>
      </p:grpSp>
      <p:sp>
        <p:nvSpPr>
          <p:cNvPr id="2969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997502"/>
            <a:ext cx="8713788" cy="475252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h-TH" altLang="th-TH" sz="2800" b="1" dirty="0" smtClean="0">
                <a:solidFill>
                  <a:srgbClr val="FF33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หลักการ</a:t>
            </a:r>
            <a:r>
              <a:rPr lang="en-US" altLang="th-TH" sz="2800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> </a:t>
            </a:r>
            <a:r>
              <a:rPr lang="en-US" altLang="th-TH" dirty="0" smtClean="0">
                <a:solidFill>
                  <a:srgbClr val="0000FF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: </a:t>
            </a:r>
            <a:r>
              <a:rPr lang="en-US" altLang="th-TH" b="1" dirty="0" smtClean="0">
                <a:solidFill>
                  <a:srgbClr val="0000FF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CSA </a:t>
            </a:r>
            <a:r>
              <a:rPr lang="th-TH" altLang="th-TH" b="1" dirty="0" smtClean="0">
                <a:solidFill>
                  <a:srgbClr val="0000FF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เป็นกระบวนการสร้างความรับผิดชอบในการควบคุมภายในให้แก่ทุกคน</a:t>
            </a:r>
            <a:endParaRPr lang="en-US" altLang="th-TH" b="1" dirty="0" smtClean="0">
              <a:solidFill>
                <a:srgbClr val="0000FF"/>
              </a:solidFill>
              <a:latin typeface="IrisUPC" panose="020B0604020202020204" pitchFamily="34" charset="-34"/>
              <a:cs typeface="IrisUPC" panose="020B0604020202020204" pitchFamily="34" charset="-34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th-TH" b="1" dirty="0" smtClean="0">
                <a:solidFill>
                  <a:srgbClr val="0000FF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           </a:t>
            </a:r>
            <a:r>
              <a:rPr lang="th-TH" altLang="th-TH" b="1" dirty="0" smtClean="0">
                <a:solidFill>
                  <a:srgbClr val="0000FF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 ที่เป็นเจ้าของงานนั้น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th-TH" sz="2800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> </a:t>
            </a:r>
            <a:r>
              <a:rPr lang="th-TH" altLang="th-TH" sz="2800" b="1" dirty="0" smtClean="0">
                <a:solidFill>
                  <a:srgbClr val="FF33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วิธีการ</a:t>
            </a:r>
            <a:r>
              <a:rPr lang="th-TH" altLang="th-TH" sz="2800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h-TH" alt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>   	</a:t>
            </a:r>
            <a:r>
              <a:rPr lang="th-TH" altLang="th-TH" b="1" dirty="0" smtClean="0">
                <a:solidFill>
                  <a:srgbClr val="0000FF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1. </a:t>
            </a:r>
            <a:r>
              <a:rPr lang="th-TH" altLang="th-TH" sz="2200" b="1" dirty="0" smtClean="0">
                <a:solidFill>
                  <a:srgbClr val="0000FF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นำกระบวนการปฏิบัติงานกับวัตถุประสงค์ของงานมาเชื่อมโยงกัน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h-TH" altLang="th-TH" b="1" dirty="0" smtClean="0">
                <a:solidFill>
                  <a:srgbClr val="0000FF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	2. ระบุการควบคุมภายในที่มีอยู่ของงานนั้น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h-TH" altLang="th-TH" b="1" dirty="0" smtClean="0">
                <a:solidFill>
                  <a:srgbClr val="0000FF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	3. ประเมินความเสี่ยงที่ยังมีอยู่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h-TH" altLang="th-TH" sz="2800" b="1" dirty="0" smtClean="0">
                <a:solidFill>
                  <a:srgbClr val="FF33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ผลที่ได้/ประโยชน์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h-TH" altLang="th-TH" dirty="0" smtClean="0">
                <a:latin typeface="IrisUPC" panose="020B0604020202020204" pitchFamily="34" charset="-34"/>
                <a:cs typeface="IrisUPC" panose="020B0604020202020204" pitchFamily="34" charset="-34"/>
              </a:rPr>
              <a:t>	</a:t>
            </a:r>
            <a:r>
              <a:rPr lang="th-TH" alt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>1.</a:t>
            </a:r>
            <a:r>
              <a:rPr lang="en-US" alt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> </a:t>
            </a:r>
            <a:r>
              <a:rPr lang="th-TH" alt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>ผู้ปฏิบัติเข้าใจกระบวนการทำงานและวัตถุประสงค์ของงานนั้น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h-TH" alt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>	2. เข้าใจความเสี่ยงที่มีผลกระทบต่อวัตถุประสงค์ของงาน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h-TH" alt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>	3. สามารถกำหนดการควบคุมภายในที่จำเป็นเพื่อลดความเสี่ยงในระดับยอมรับได้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h-TH" altLang="th-TH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>	4. สามารถกำหนดแผนปฏิบัติเพื่อปรับปรุงการควบคุมภายในให้เหมาะสม</a:t>
            </a:r>
            <a:endParaRPr lang="th-TH" altLang="th-TH" dirty="0" smtClean="0"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gray">
          <a:xfrm>
            <a:off x="294948" y="493847"/>
            <a:ext cx="7411786" cy="135097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30A0"/>
              </a:gs>
              <a:gs pos="50000">
                <a:srgbClr val="7030A0"/>
              </a:gs>
              <a:gs pos="100000">
                <a:schemeClr val="bg1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การประเมินการควบคุมด้วยตนเอง</a:t>
            </a:r>
          </a:p>
          <a:p>
            <a:pPr algn="ctr">
              <a:defRPr/>
            </a:pP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Control self  Assessment (CSA) 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กลุ่ม 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0" name="รูปภาพ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11" name="รูปภาพ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647" y="188640"/>
              <a:ext cx="957833" cy="1395552"/>
            </a:xfrm>
            <a:prstGeom prst="rect">
              <a:avLst/>
            </a:prstGeom>
          </p:spPr>
        </p:pic>
      </p:grpSp>
      <p:sp>
        <p:nvSpPr>
          <p:cNvPr id="7" name="ตัวยึดเนื้อหา 4"/>
          <p:cNvSpPr>
            <a:spLocks noGrp="1"/>
          </p:cNvSpPr>
          <p:nvPr>
            <p:ph sz="quarter" idx="1"/>
          </p:nvPr>
        </p:nvSpPr>
        <p:spPr>
          <a:xfrm>
            <a:off x="571501" y="2492896"/>
            <a:ext cx="7672908" cy="2000250"/>
          </a:xfrm>
        </p:spPr>
        <p:txBody>
          <a:bodyPr rtlCol="0"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h-TH" sz="4400" b="1" u="sng" dirty="0" smtClean="0">
                <a:solidFill>
                  <a:srgbClr val="FF0000"/>
                </a:solidFill>
                <a:latin typeface="IrisUPC" pitchFamily="34" charset="-34"/>
                <a:ea typeface="+mn-ea"/>
                <a:cs typeface="IrisUPC" pitchFamily="34" charset="-34"/>
              </a:rPr>
              <a:t>ขั้นตอนที่ </a:t>
            </a:r>
            <a:r>
              <a:rPr lang="en-US" sz="4400" b="1" u="sng" dirty="0" smtClean="0">
                <a:solidFill>
                  <a:srgbClr val="FF0000"/>
                </a:solidFill>
                <a:latin typeface="IrisUPC" pitchFamily="34" charset="-34"/>
                <a:ea typeface="+mn-ea"/>
                <a:cs typeface="IrisUPC" pitchFamily="34" charset="-34"/>
              </a:rPr>
              <a:t>1</a:t>
            </a:r>
            <a:r>
              <a:rPr lang="en-US" sz="4400" dirty="0" smtClean="0">
                <a:solidFill>
                  <a:srgbClr val="FF0000"/>
                </a:solidFill>
                <a:latin typeface="IrisUPC" pitchFamily="34" charset="-34"/>
                <a:ea typeface="+mn-ea"/>
                <a:cs typeface="IrisUPC" pitchFamily="34" charset="-34"/>
              </a:rPr>
              <a:t>.</a:t>
            </a:r>
            <a:r>
              <a:rPr lang="th-TH" sz="4400" dirty="0" smtClean="0">
                <a:solidFill>
                  <a:srgbClr val="FF0000"/>
                </a:solidFill>
                <a:latin typeface="IrisUPC" pitchFamily="34" charset="-34"/>
                <a:ea typeface="+mn-ea"/>
                <a:cs typeface="IrisUPC" pitchFamily="34" charset="-34"/>
              </a:rPr>
              <a:t>  </a:t>
            </a:r>
            <a:r>
              <a:rPr lang="th-TH" sz="4400" b="1" dirty="0" smtClean="0">
                <a:solidFill>
                  <a:srgbClr val="0000FF"/>
                </a:solidFill>
                <a:latin typeface="IrisUPC" pitchFamily="34" charset="-34"/>
                <a:ea typeface="+mn-ea"/>
                <a:cs typeface="IrisUPC" pitchFamily="34" charset="-34"/>
              </a:rPr>
              <a:t>ให้วิเคราะห์งาน/กิจกรรมที่มีความเสี่ยงสูง </a:t>
            </a:r>
            <a:r>
              <a:rPr lang="en-US" sz="4400" b="1" dirty="0" smtClean="0">
                <a:solidFill>
                  <a:srgbClr val="0000FF"/>
                </a:solidFill>
                <a:latin typeface="IrisUPC" pitchFamily="34" charset="-34"/>
                <a:ea typeface="+mn-ea"/>
                <a:cs typeface="IrisUPC" pitchFamily="34" charset="-34"/>
              </a:rPr>
              <a:t>   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4400" b="1" dirty="0" smtClean="0">
                <a:solidFill>
                  <a:srgbClr val="0000FF"/>
                </a:solidFill>
                <a:latin typeface="IrisUPC" pitchFamily="34" charset="-34"/>
                <a:ea typeface="+mn-ea"/>
                <a:cs typeface="IrisUPC" pitchFamily="34" charset="-34"/>
              </a:rPr>
              <a:t>                  </a:t>
            </a:r>
            <a:r>
              <a:rPr lang="th-TH" sz="4400" b="1" dirty="0" smtClean="0">
                <a:solidFill>
                  <a:srgbClr val="0000FF"/>
                </a:solidFill>
                <a:latin typeface="IrisUPC" pitchFamily="34" charset="-34"/>
                <a:ea typeface="+mn-ea"/>
                <a:cs typeface="IrisUPC" pitchFamily="34" charset="-34"/>
              </a:rPr>
              <a:t>พร้อมระบุวัตถุประสงค์ของงาน / กิจกรรมนั้น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400" b="1" dirty="0" smtClean="0">
                <a:solidFill>
                  <a:schemeClr val="accent6">
                    <a:lumMod val="75000"/>
                  </a:schemeClr>
                </a:solidFill>
                <a:latin typeface="IrisUPC" pitchFamily="34" charset="-34"/>
                <a:ea typeface="+mn-ea"/>
                <a:cs typeface="IrisUPC" pitchFamily="34" charset="-34"/>
              </a:rPr>
              <a:t/>
            </a:r>
            <a:br>
              <a:rPr lang="th-TH" sz="4400" b="1" dirty="0" smtClean="0">
                <a:solidFill>
                  <a:schemeClr val="accent6">
                    <a:lumMod val="75000"/>
                  </a:schemeClr>
                </a:solidFill>
                <a:latin typeface="IrisUPC" pitchFamily="34" charset="-34"/>
                <a:ea typeface="+mn-ea"/>
                <a:cs typeface="IrisUPC" pitchFamily="34" charset="-34"/>
              </a:rPr>
            </a:br>
            <a:endParaRPr lang="th-TH" sz="4400" dirty="0">
              <a:latin typeface="IrisUPC" pitchFamily="34" charset="-34"/>
              <a:ea typeface="+mn-ea"/>
              <a:cs typeface="IrisUPC" pitchFamily="34" charset="-34"/>
            </a:endParaRP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gray">
          <a:xfrm>
            <a:off x="971600" y="884746"/>
            <a:ext cx="6177340" cy="96007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30A0"/>
              </a:gs>
              <a:gs pos="50000">
                <a:srgbClr val="7030A0"/>
              </a:gs>
              <a:gs pos="100000">
                <a:schemeClr val="bg1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ขั้นตอนการประเมินความเสี่ยง</a:t>
            </a:r>
            <a:endParaRPr lang="en-US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กลุ่ม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4" name="รูปภาพ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8" name="รูปภาพ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647" y="188640"/>
              <a:ext cx="957833" cy="1395552"/>
            </a:xfrm>
            <a:prstGeom prst="rect">
              <a:avLst/>
            </a:prstGeom>
          </p:spPr>
        </p:pic>
      </p:grpSp>
      <p:sp>
        <p:nvSpPr>
          <p:cNvPr id="15366" name="AutoShape 2"/>
          <p:cNvSpPr>
            <a:spLocks noGrp="1" noChangeArrowheads="1"/>
          </p:cNvSpPr>
          <p:nvPr>
            <p:ph type="title"/>
          </p:nvPr>
        </p:nvSpPr>
        <p:spPr>
          <a:xfrm>
            <a:off x="293688" y="764704"/>
            <a:ext cx="7454055" cy="1143000"/>
          </a:xfrm>
          <a:ln>
            <a:noFill/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3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ea typeface="+mj-ea"/>
                <a:cs typeface="TH Niramit AS" panose="02000506000000020004" pitchFamily="2" charset="-34"/>
              </a:rPr>
              <a:t>สพฐ</a:t>
            </a:r>
            <a:r>
              <a:rPr lang="th-TH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ea typeface="+mj-ea"/>
                <a:cs typeface="TH Niramit AS" panose="02000506000000020004" pitchFamily="2" charset="-34"/>
              </a:rPr>
              <a:t>.กำหนดหน่วยรับตรวจและส่วนงานย่อย ดังนี้</a:t>
            </a:r>
          </a:p>
        </p:txBody>
      </p:sp>
      <p:graphicFrame>
        <p:nvGraphicFramePr>
          <p:cNvPr id="49" name="Group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01929299"/>
              </p:ext>
            </p:extLst>
          </p:nvPr>
        </p:nvGraphicFramePr>
        <p:xfrm>
          <a:off x="1428750" y="2276872"/>
          <a:ext cx="6072188" cy="3312368"/>
        </p:xfrm>
        <a:graphic>
          <a:graphicData uri="http://schemas.openxmlformats.org/drawingml/2006/table">
            <a:tbl>
              <a:tblPr/>
              <a:tblGrid>
                <a:gridCol w="3032448"/>
                <a:gridCol w="3039740"/>
              </a:tblGrid>
              <a:tr h="863055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หน่วยรับตรวจ</a:t>
                      </a:r>
                    </a:p>
                  </a:txBody>
                  <a:tcPr marL="91418" marR="91418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ส่วนงานย่อย</a:t>
                      </a:r>
                    </a:p>
                  </a:txBody>
                  <a:tcPr marL="91418" marR="91418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  <a:tr h="24493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</a:t>
                      </a:r>
                      <a:r>
                        <a:rPr kumimoji="0" lang="th-TH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. </a:t>
                      </a:r>
                      <a:r>
                        <a:rPr kumimoji="0" lang="th-TH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สพฐ.</a:t>
                      </a:r>
                      <a:r>
                        <a:rPr kumimoji="0" lang="th-TH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</a:t>
                      </a:r>
                      <a:r>
                        <a:rPr kumimoji="0" lang="th-TH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. </a:t>
                      </a:r>
                      <a:r>
                        <a:rPr kumimoji="0" lang="th-TH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สพป.</a:t>
                      </a:r>
                      <a:r>
                        <a:rPr kumimoji="0" lang="th-TH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/</a:t>
                      </a:r>
                      <a:r>
                        <a:rPr kumimoji="0" lang="th-TH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สพ</a:t>
                      </a:r>
                      <a:r>
                        <a:rPr kumimoji="0" lang="th-TH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ม.</a:t>
                      </a:r>
                      <a:r>
                        <a:rPr kumimoji="0" lang="th-TH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3</a:t>
                      </a:r>
                      <a:r>
                        <a:rPr kumimoji="0" lang="th-TH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. โรงเรียน</a:t>
                      </a:r>
                    </a:p>
                  </a:txBody>
                  <a:tcPr marL="91418" marR="91418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สำนัก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กลุ่ม/หน่วย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งาน</a:t>
                      </a:r>
                    </a:p>
                  </a:txBody>
                  <a:tcPr marL="91418" marR="91418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กลุ่ม 1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5" name="รูปภาพ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16" name="รูปภาพ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647" y="188640"/>
              <a:ext cx="957833" cy="1395552"/>
            </a:xfrm>
            <a:prstGeom prst="rect">
              <a:avLst/>
            </a:prstGeom>
          </p:spPr>
        </p:pic>
      </p:grpSp>
      <p:sp>
        <p:nvSpPr>
          <p:cNvPr id="31746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755576" y="2348880"/>
            <a:ext cx="7632848" cy="2434843"/>
          </a:xfrm>
        </p:spPr>
        <p:txBody>
          <a:bodyPr/>
          <a:lstStyle/>
          <a:p>
            <a:pPr indent="-9525" eaLnBrk="1" hangingPunct="1">
              <a:buFontTx/>
              <a:buNone/>
            </a:pPr>
            <a:r>
              <a:rPr lang="th-TH" altLang="th-TH" sz="4400" b="1" u="sng" dirty="0" smtClean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ขั้นตอนที่</a:t>
            </a:r>
            <a:r>
              <a:rPr lang="th-TH" altLang="th-TH" sz="4400" b="1" dirty="0" smtClean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</a:t>
            </a:r>
            <a:r>
              <a:rPr lang="en-US" altLang="th-TH" sz="4400" b="1" dirty="0" smtClean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2</a:t>
            </a:r>
            <a:r>
              <a:rPr lang="th-TH" altLang="th-TH" sz="4400" b="1" dirty="0" smtClean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</a:t>
            </a:r>
            <a:r>
              <a:rPr lang="th-TH" altLang="th-TH" sz="4400" b="1" dirty="0" smtClean="0">
                <a:solidFill>
                  <a:srgbClr val="0000FF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งาน/กิจกรรมนั้นมีขั้นตอนหรือกระบวนการปฏิบัติอะไรบ้าง หรือทำอย่างไร  </a:t>
            </a:r>
            <a:r>
              <a:rPr lang="en-US" altLang="th-TH" sz="4400" b="1" dirty="0" smtClean="0">
                <a:solidFill>
                  <a:srgbClr val="0000FF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  </a:t>
            </a:r>
            <a:r>
              <a:rPr lang="th-TH" altLang="th-TH" sz="4400" b="1" dirty="0" smtClean="0">
                <a:solidFill>
                  <a:srgbClr val="0000FF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ที่จะทำให้บรรลุตามวัตถุประสงค์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h-TH" altLang="th-TH" sz="4400" dirty="0" smtClean="0"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  <p:sp>
        <p:nvSpPr>
          <p:cNvPr id="18" name="AutoShape 4"/>
          <p:cNvSpPr>
            <a:spLocks noChangeArrowheads="1"/>
          </p:cNvSpPr>
          <p:nvPr/>
        </p:nvSpPr>
        <p:spPr bwMode="gray">
          <a:xfrm>
            <a:off x="971600" y="884746"/>
            <a:ext cx="6177340" cy="96007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30A0"/>
              </a:gs>
              <a:gs pos="50000">
                <a:srgbClr val="7030A0"/>
              </a:gs>
              <a:gs pos="100000">
                <a:schemeClr val="bg1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ขั้นตอนการประเมินความเสี่ยง</a:t>
            </a:r>
            <a:endParaRPr lang="en-US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กลุ่ม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0" name="รูปภาพ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11" name="รูปภาพ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647" y="188640"/>
              <a:ext cx="957833" cy="1395552"/>
            </a:xfrm>
            <a:prstGeom prst="rect">
              <a:avLst/>
            </a:prstGeom>
          </p:spPr>
        </p:pic>
      </p:grpSp>
      <p:sp>
        <p:nvSpPr>
          <p:cNvPr id="32771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70892" y="2276873"/>
            <a:ext cx="7861548" cy="252028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h-TH" altLang="th-TH" sz="4400" b="1" dirty="0" smtClean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</a:t>
            </a:r>
            <a:r>
              <a:rPr lang="th-TH" altLang="th-TH" sz="4400" b="1" u="sng" dirty="0" smtClean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ขั้นตอนที่ </a:t>
            </a:r>
            <a:r>
              <a:rPr lang="en-US" altLang="th-TH" sz="4400" b="1" u="sng" dirty="0" smtClean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3 </a:t>
            </a:r>
            <a:r>
              <a:rPr lang="th-TH" altLang="th-TH" sz="4400" b="1" dirty="0" smtClean="0">
                <a:solidFill>
                  <a:srgbClr val="0000FF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ให้วิเคราะห์ว่าขั้นตอนหรือกระบวนการปฏิบัติจริง (จากข้อ 2) </a:t>
            </a:r>
          </a:p>
          <a:p>
            <a:pPr eaLnBrk="1" hangingPunct="1">
              <a:buFontTx/>
              <a:buNone/>
            </a:pPr>
            <a:r>
              <a:rPr lang="th-TH" altLang="th-TH" sz="4400" b="1" dirty="0" smtClean="0">
                <a:solidFill>
                  <a:srgbClr val="0000FF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ในขณะประเมิน ปฏิบัติอย่างไร </a:t>
            </a:r>
            <a:endParaRPr lang="th-TH" altLang="th-TH" dirty="0" smtClean="0">
              <a:solidFill>
                <a:srgbClr val="0000FF"/>
              </a:solidFill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gray">
          <a:xfrm>
            <a:off x="971600" y="884746"/>
            <a:ext cx="6177340" cy="96007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30A0"/>
              </a:gs>
              <a:gs pos="50000">
                <a:srgbClr val="7030A0"/>
              </a:gs>
              <a:gs pos="100000">
                <a:schemeClr val="bg1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ขั้นตอนการประเมินความเสี่ยง</a:t>
            </a:r>
            <a:endParaRPr lang="en-US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กลุ่ม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3" name="รูปภาพ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14" name="รูปภาพ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647" y="188640"/>
              <a:ext cx="957833" cy="1395552"/>
            </a:xfrm>
            <a:prstGeom prst="rect">
              <a:avLst/>
            </a:prstGeom>
          </p:spPr>
        </p:pic>
      </p:grpSp>
      <p:sp>
        <p:nvSpPr>
          <p:cNvPr id="7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755576" y="2176266"/>
            <a:ext cx="7467600" cy="384502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h-TH" sz="4400" b="1" dirty="0" smtClean="0">
                <a:solidFill>
                  <a:srgbClr val="FF0000"/>
                </a:solidFill>
                <a:latin typeface="IrisUPC" pitchFamily="34" charset="-34"/>
                <a:ea typeface="+mn-ea"/>
                <a:cs typeface="IrisUPC" pitchFamily="34" charset="-34"/>
              </a:rPr>
              <a:t>  </a:t>
            </a:r>
            <a:r>
              <a:rPr lang="th-TH" sz="4400" b="1" u="sng" dirty="0" smtClean="0">
                <a:solidFill>
                  <a:srgbClr val="FF0000"/>
                </a:solidFill>
                <a:latin typeface="IrisUPC" pitchFamily="34" charset="-34"/>
                <a:ea typeface="+mn-ea"/>
                <a:cs typeface="IrisUPC" pitchFamily="34" charset="-34"/>
              </a:rPr>
              <a:t>ขั้นตอนที่</a:t>
            </a:r>
            <a:r>
              <a:rPr lang="en-US" sz="4400" b="1" u="sng" dirty="0" smtClean="0">
                <a:solidFill>
                  <a:srgbClr val="FF0000"/>
                </a:solidFill>
                <a:latin typeface="IrisUPC" pitchFamily="34" charset="-34"/>
                <a:ea typeface="+mn-ea"/>
                <a:cs typeface="IrisUPC" pitchFamily="34" charset="-34"/>
              </a:rPr>
              <a:t>4 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4400" b="1" i="1" dirty="0" smtClean="0">
                <a:solidFill>
                  <a:srgbClr val="FF0000"/>
                </a:solidFill>
                <a:latin typeface="IrisUPC" pitchFamily="34" charset="-34"/>
                <a:ea typeface="+mn-ea"/>
                <a:cs typeface="IrisUPC" pitchFamily="34" charset="-34"/>
              </a:rPr>
              <a:t>  </a:t>
            </a:r>
            <a:r>
              <a:rPr lang="th-TH" sz="4400" b="1" dirty="0" smtClean="0">
                <a:solidFill>
                  <a:srgbClr val="0000FF"/>
                </a:solidFill>
                <a:latin typeface="IrisUPC" pitchFamily="34" charset="-34"/>
                <a:ea typeface="+mn-ea"/>
                <a:cs typeface="IrisUPC" pitchFamily="34" charset="-34"/>
              </a:rPr>
              <a:t>จากกิจกรรมที่ปฏิบัติอยู่ผลการประเมิน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h-TH" sz="4400" b="1" dirty="0" smtClean="0">
                <a:solidFill>
                  <a:srgbClr val="0000FF"/>
                </a:solidFill>
                <a:latin typeface="IrisUPC" pitchFamily="34" charset="-34"/>
                <a:ea typeface="+mn-ea"/>
                <a:cs typeface="IrisUPC" pitchFamily="34" charset="-34"/>
              </a:rPr>
              <a:t>  เป็นอย่างไร </a:t>
            </a:r>
            <a:r>
              <a:rPr lang="th-TH" sz="4400" b="1" dirty="0" smtClean="0">
                <a:solidFill>
                  <a:srgbClr val="FF0000"/>
                </a:solidFill>
                <a:latin typeface="IrisUPC" pitchFamily="34" charset="-34"/>
                <a:ea typeface="+mn-ea"/>
                <a:cs typeface="IrisUPC" pitchFamily="34" charset="-34"/>
              </a:rPr>
              <a:t>(บรรลุวัตถุประสงค์ /ไม่บรรลุวัตถุประสงค์) 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h-TH" sz="4400" b="1" dirty="0" smtClean="0">
                <a:solidFill>
                  <a:srgbClr val="000000"/>
                </a:solidFill>
                <a:latin typeface="IrisUPC" pitchFamily="34" charset="-34"/>
                <a:ea typeface="+mn-ea"/>
                <a:cs typeface="IrisUPC" pitchFamily="34" charset="-34"/>
              </a:rPr>
              <a:t>  </a:t>
            </a:r>
            <a:r>
              <a:rPr lang="th-TH" sz="4400" b="1" dirty="0" smtClean="0">
                <a:solidFill>
                  <a:srgbClr val="0000FF"/>
                </a:solidFill>
                <a:latin typeface="IrisUPC" pitchFamily="34" charset="-34"/>
                <a:ea typeface="+mn-ea"/>
                <a:cs typeface="IrisUPC" pitchFamily="34" charset="-34"/>
              </a:rPr>
              <a:t>ถ้าไม่บรรลุวัตถุประสงค์มีความเสี่ยงอะไร</a:t>
            </a:r>
            <a:endParaRPr lang="th-TH" sz="4400" dirty="0" smtClean="0">
              <a:latin typeface="IrisUPC" pitchFamily="34" charset="-34"/>
              <a:ea typeface="+mn-ea"/>
              <a:cs typeface="IrisUPC" pitchFamily="34" charset="-34"/>
            </a:endParaRPr>
          </a:p>
        </p:txBody>
      </p:sp>
      <p:sp>
        <p:nvSpPr>
          <p:cNvPr id="16" name="AutoShape 4"/>
          <p:cNvSpPr>
            <a:spLocks noChangeArrowheads="1"/>
          </p:cNvSpPr>
          <p:nvPr/>
        </p:nvSpPr>
        <p:spPr bwMode="gray">
          <a:xfrm>
            <a:off x="971600" y="884746"/>
            <a:ext cx="6177340" cy="96007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30A0"/>
              </a:gs>
              <a:gs pos="50000">
                <a:srgbClr val="7030A0"/>
              </a:gs>
              <a:gs pos="100000">
                <a:schemeClr val="bg1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ขั้นตอนการประเมินความเสี่ยง</a:t>
            </a:r>
            <a:endParaRPr lang="en-US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กลุ่ม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0" name="รูปภาพ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11" name="รูปภาพ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647" y="188640"/>
              <a:ext cx="957833" cy="1395552"/>
            </a:xfrm>
            <a:prstGeom prst="rect">
              <a:avLst/>
            </a:prstGeom>
          </p:spPr>
        </p:pic>
      </p:grpSp>
      <p:sp>
        <p:nvSpPr>
          <p:cNvPr id="7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734888" y="2348880"/>
            <a:ext cx="8229600" cy="2643187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th-TH" sz="4100" b="1" dirty="0" smtClean="0">
                <a:solidFill>
                  <a:srgbClr val="C00000"/>
                </a:solidFill>
                <a:latin typeface="IrisUPC" pitchFamily="34" charset="-34"/>
                <a:ea typeface="+mn-ea"/>
                <a:cs typeface="IrisUPC" pitchFamily="34" charset="-34"/>
              </a:rPr>
              <a:t>  </a:t>
            </a:r>
            <a:r>
              <a:rPr lang="th-TH" sz="4100" b="1" u="sng" dirty="0" smtClean="0">
                <a:solidFill>
                  <a:srgbClr val="C00000"/>
                </a:solidFill>
                <a:latin typeface="IrisUPC" pitchFamily="34" charset="-34"/>
                <a:ea typeface="+mn-ea"/>
                <a:cs typeface="IrisUPC" pitchFamily="34" charset="-34"/>
              </a:rPr>
              <a:t>ขั้นตอนที่ </a:t>
            </a:r>
            <a:r>
              <a:rPr lang="en-US" sz="4100" b="1" u="sng" dirty="0" smtClean="0">
                <a:solidFill>
                  <a:srgbClr val="C00000"/>
                </a:solidFill>
                <a:latin typeface="IrisUPC" pitchFamily="34" charset="-34"/>
                <a:ea typeface="+mn-ea"/>
                <a:cs typeface="IrisUPC" pitchFamily="34" charset="-34"/>
              </a:rPr>
              <a:t>5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4100" b="1" dirty="0" smtClean="0">
                <a:solidFill>
                  <a:srgbClr val="C00000"/>
                </a:solidFill>
                <a:latin typeface="IrisUPC" pitchFamily="34" charset="-34"/>
                <a:ea typeface="+mn-ea"/>
                <a:cs typeface="IrisUPC" pitchFamily="34" charset="-34"/>
              </a:rPr>
              <a:t>  </a:t>
            </a:r>
            <a:r>
              <a:rPr lang="th-TH" sz="4100" b="1" dirty="0" smtClean="0">
                <a:solidFill>
                  <a:srgbClr val="0000FF"/>
                </a:solidFill>
                <a:latin typeface="IrisUPC" pitchFamily="34" charset="-34"/>
                <a:ea typeface="+mn-ea"/>
                <a:cs typeface="IrisUPC" pitchFamily="34" charset="-34"/>
              </a:rPr>
              <a:t>ให้พิจารณาว่า ถ้าพบยังมีความเสี่ยงอยู่ (ปัญหา) </a:t>
            </a:r>
            <a:r>
              <a:rPr lang="en-US" sz="4100" b="1" dirty="0" smtClean="0">
                <a:solidFill>
                  <a:srgbClr val="0000FF"/>
                </a:solidFill>
                <a:latin typeface="IrisUPC" pitchFamily="34" charset="-34"/>
                <a:ea typeface="+mn-ea"/>
                <a:cs typeface="IrisUPC" pitchFamily="34" charset="-34"/>
              </a:rPr>
              <a:t>        </a:t>
            </a:r>
            <a:r>
              <a:rPr lang="th-TH" sz="4100" b="1" dirty="0" smtClean="0">
                <a:solidFill>
                  <a:srgbClr val="0000FF"/>
                </a:solidFill>
                <a:latin typeface="IrisUPC" pitchFamily="34" charset="-34"/>
                <a:ea typeface="+mn-ea"/>
                <a:cs typeface="IrisUPC" pitchFamily="34" charset="-34"/>
              </a:rPr>
              <a:t>เกิดจากสาเหตุอะไร จะแก้ไขอย่างไร ใครเป็นคนแก้ไข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th-TH" sz="4100" b="1" dirty="0" smtClean="0">
                <a:solidFill>
                  <a:srgbClr val="0000FF"/>
                </a:solidFill>
                <a:latin typeface="IrisUPC" pitchFamily="34" charset="-34"/>
                <a:ea typeface="+mn-ea"/>
                <a:cs typeface="IrisUPC" pitchFamily="34" charset="-34"/>
              </a:rPr>
              <a:t> </a:t>
            </a:r>
            <a:endParaRPr lang="th-TH" sz="4100" dirty="0" smtClean="0">
              <a:solidFill>
                <a:srgbClr val="0000FF"/>
              </a:solidFill>
              <a:latin typeface="IrisUPC" pitchFamily="34" charset="-34"/>
              <a:ea typeface="+mn-ea"/>
              <a:cs typeface="IrisUPC" pitchFamily="34" charset="-34"/>
            </a:endParaRP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gray">
          <a:xfrm>
            <a:off x="971600" y="884746"/>
            <a:ext cx="6177340" cy="96007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30A0"/>
              </a:gs>
              <a:gs pos="50000">
                <a:srgbClr val="7030A0"/>
              </a:gs>
              <a:gs pos="100000">
                <a:schemeClr val="bg1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ขั้นตอนการประเมินความเสี่ยง</a:t>
            </a:r>
            <a:endParaRPr lang="en-US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กลุ่ม 3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7" name="รูปภาพ 3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38" name="รูปภาพ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647" y="188640"/>
              <a:ext cx="957833" cy="1395552"/>
            </a:xfrm>
            <a:prstGeom prst="rect">
              <a:avLst/>
            </a:prstGeom>
          </p:spPr>
        </p:pic>
      </p:grpSp>
      <p:sp>
        <p:nvSpPr>
          <p:cNvPr id="59" name="Oval 4"/>
          <p:cNvSpPr>
            <a:spLocks noChangeArrowheads="1"/>
          </p:cNvSpPr>
          <p:nvPr/>
        </p:nvSpPr>
        <p:spPr bwMode="auto">
          <a:xfrm>
            <a:off x="3348038" y="1614314"/>
            <a:ext cx="2087562" cy="915987"/>
          </a:xfrm>
          <a:prstGeom prst="ellipse">
            <a:avLst/>
          </a:prstGeom>
          <a:solidFill>
            <a:srgbClr val="000066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800" kern="0" dirty="0">
                <a:solidFill>
                  <a:sysClr val="window" lastClr="FFFFFF"/>
                </a:solidFill>
                <a:latin typeface="Tahoma" pitchFamily="34" charset="0"/>
                <a:cs typeface="Tahoma" pitchFamily="34" charset="0"/>
              </a:rPr>
              <a:t>CSA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th-TH" sz="1800" kern="0" dirty="0">
                <a:solidFill>
                  <a:sysClr val="window" lastClr="FFFFFF"/>
                </a:solidFill>
                <a:latin typeface="Tahoma" pitchFamily="34" charset="0"/>
                <a:cs typeface="Tahoma" pitchFamily="34" charset="0"/>
              </a:rPr>
              <a:t>ประเมินการควบคุม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th-TH" sz="1800" kern="0" dirty="0">
                <a:solidFill>
                  <a:sysClr val="window" lastClr="FFFFFF"/>
                </a:solidFill>
                <a:latin typeface="Tahoma" pitchFamily="34" charset="0"/>
                <a:cs typeface="Tahoma" pitchFamily="34" charset="0"/>
              </a:rPr>
              <a:t>ด้วยตนเอง</a:t>
            </a:r>
          </a:p>
        </p:txBody>
      </p:sp>
      <p:sp>
        <p:nvSpPr>
          <p:cNvPr id="60" name="Oval 5"/>
          <p:cNvSpPr>
            <a:spLocks noChangeArrowheads="1"/>
          </p:cNvSpPr>
          <p:nvPr/>
        </p:nvSpPr>
        <p:spPr bwMode="auto">
          <a:xfrm>
            <a:off x="4859338" y="2673176"/>
            <a:ext cx="1871662" cy="792163"/>
          </a:xfrm>
          <a:prstGeom prst="ellipse">
            <a:avLst/>
          </a:prstGeom>
          <a:solidFill>
            <a:srgbClr val="800000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th-TH" sz="1800" kern="0">
                <a:solidFill>
                  <a:sysClr val="window" lastClr="FFFFFF"/>
                </a:solidFill>
                <a:latin typeface="Tahoma" pitchFamily="34" charset="0"/>
                <a:cs typeface="Tahoma" pitchFamily="34" charset="0"/>
              </a:rPr>
              <a:t>วัตถุประสงค์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th-TH" sz="1800" kern="0">
                <a:solidFill>
                  <a:sysClr val="window" lastClr="FFFFFF"/>
                </a:solidFill>
                <a:latin typeface="Tahoma" pitchFamily="34" charset="0"/>
                <a:cs typeface="Tahoma" pitchFamily="34" charset="0"/>
              </a:rPr>
              <a:t>ของงาน</a:t>
            </a:r>
          </a:p>
        </p:txBody>
      </p:sp>
      <p:sp>
        <p:nvSpPr>
          <p:cNvPr id="61" name="Oval 6"/>
          <p:cNvSpPr>
            <a:spLocks noChangeArrowheads="1"/>
          </p:cNvSpPr>
          <p:nvPr/>
        </p:nvSpPr>
        <p:spPr bwMode="auto">
          <a:xfrm>
            <a:off x="5003800" y="3970164"/>
            <a:ext cx="1871663" cy="792162"/>
          </a:xfrm>
          <a:prstGeom prst="ellipse">
            <a:avLst/>
          </a:prstGeom>
          <a:solidFill>
            <a:srgbClr val="008000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th-TH" sz="1800" kern="0">
                <a:solidFill>
                  <a:sysClr val="window" lastClr="FFFFFF"/>
                </a:solidFill>
                <a:latin typeface="Tahoma" pitchFamily="34" charset="0"/>
                <a:cs typeface="Tahoma" pitchFamily="34" charset="0"/>
              </a:rPr>
              <a:t>กระบวนการ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th-TH" sz="1800" kern="0">
                <a:solidFill>
                  <a:sysClr val="window" lastClr="FFFFFF"/>
                </a:solidFill>
                <a:latin typeface="Tahoma" pitchFamily="34" charset="0"/>
                <a:cs typeface="Tahoma" pitchFamily="34" charset="0"/>
              </a:rPr>
              <a:t>ปฏิบัติงาน</a:t>
            </a:r>
          </a:p>
        </p:txBody>
      </p:sp>
      <p:sp>
        <p:nvSpPr>
          <p:cNvPr id="62" name="Oval 7"/>
          <p:cNvSpPr>
            <a:spLocks noChangeArrowheads="1"/>
          </p:cNvSpPr>
          <p:nvPr/>
        </p:nvSpPr>
        <p:spPr bwMode="auto">
          <a:xfrm>
            <a:off x="3348038" y="4617864"/>
            <a:ext cx="1871662" cy="792162"/>
          </a:xfrm>
          <a:prstGeom prst="ellipse">
            <a:avLst/>
          </a:prstGeom>
          <a:solidFill>
            <a:srgbClr val="CC6600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th-TH" sz="1800" kern="0">
                <a:solidFill>
                  <a:sysClr val="window" lastClr="FFFFFF"/>
                </a:solidFill>
                <a:latin typeface="Tahoma" pitchFamily="34" charset="0"/>
                <a:cs typeface="Tahoma" pitchFamily="34" charset="0"/>
              </a:rPr>
              <a:t>กิจกรรมควบคุมที่มี</a:t>
            </a:r>
          </a:p>
        </p:txBody>
      </p:sp>
      <p:sp>
        <p:nvSpPr>
          <p:cNvPr id="63" name="Oval 8"/>
          <p:cNvSpPr>
            <a:spLocks noChangeArrowheads="1"/>
          </p:cNvSpPr>
          <p:nvPr/>
        </p:nvSpPr>
        <p:spPr bwMode="auto">
          <a:xfrm>
            <a:off x="1476375" y="3897139"/>
            <a:ext cx="2016125" cy="841375"/>
          </a:xfrm>
          <a:prstGeom prst="ellipse">
            <a:avLst/>
          </a:prstGeom>
          <a:solidFill>
            <a:srgbClr val="000066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th-TH" sz="1800" kern="0">
                <a:solidFill>
                  <a:sysClr val="window" lastClr="FFFFFF"/>
                </a:solidFill>
                <a:latin typeface="Tahoma" pitchFamily="34" charset="0"/>
                <a:cs typeface="Tahoma" pitchFamily="34" charset="0"/>
              </a:rPr>
              <a:t>ปัจจัยเสี่ยงที่ยังมีอยู่</a:t>
            </a:r>
          </a:p>
        </p:txBody>
      </p:sp>
      <p:sp>
        <p:nvSpPr>
          <p:cNvPr id="64" name="Oval 9"/>
          <p:cNvSpPr>
            <a:spLocks noChangeArrowheads="1"/>
          </p:cNvSpPr>
          <p:nvPr/>
        </p:nvSpPr>
        <p:spPr bwMode="auto">
          <a:xfrm>
            <a:off x="1547813" y="2601739"/>
            <a:ext cx="1944687" cy="792162"/>
          </a:xfrm>
          <a:prstGeom prst="ellipse">
            <a:avLst/>
          </a:prstGeom>
          <a:solidFill>
            <a:srgbClr val="003300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th-TH" sz="1800" kern="0">
                <a:solidFill>
                  <a:sysClr val="window" lastClr="FFFFFF"/>
                </a:solidFill>
                <a:latin typeface="Tahoma" pitchFamily="34" charset="0"/>
                <a:cs typeface="Tahoma" pitchFamily="34" charset="0"/>
              </a:rPr>
              <a:t>แผนปรับปรุง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th-TH" sz="1800" kern="0">
                <a:solidFill>
                  <a:sysClr val="window" lastClr="FFFFFF"/>
                </a:solidFill>
                <a:latin typeface="Tahoma" pitchFamily="34" charset="0"/>
                <a:cs typeface="Tahoma" pitchFamily="34" charset="0"/>
              </a:rPr>
              <a:t>การควบคุม</a:t>
            </a:r>
          </a:p>
        </p:txBody>
      </p:sp>
      <p:sp>
        <p:nvSpPr>
          <p:cNvPr id="65" name="Line 13"/>
          <p:cNvSpPr>
            <a:spLocks noChangeShapeType="1"/>
          </p:cNvSpPr>
          <p:nvPr/>
        </p:nvSpPr>
        <p:spPr bwMode="auto">
          <a:xfrm flipH="1" flipV="1">
            <a:off x="2700338" y="4833764"/>
            <a:ext cx="577850" cy="2159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th-TH" sz="1800" kern="0">
              <a:solidFill>
                <a:sysClr val="windowText" lastClr="000000"/>
              </a:solidFill>
            </a:endParaRPr>
          </a:p>
        </p:txBody>
      </p:sp>
      <p:sp>
        <p:nvSpPr>
          <p:cNvPr id="66" name="Line 14"/>
          <p:cNvSpPr>
            <a:spLocks noChangeShapeType="1"/>
          </p:cNvSpPr>
          <p:nvPr/>
        </p:nvSpPr>
        <p:spPr bwMode="auto">
          <a:xfrm flipV="1">
            <a:off x="2484438" y="3393901"/>
            <a:ext cx="0" cy="4318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th-TH" sz="1800" kern="0">
              <a:solidFill>
                <a:sysClr val="windowText" lastClr="000000"/>
              </a:solidFill>
            </a:endParaRPr>
          </a:p>
        </p:txBody>
      </p:sp>
      <p:sp>
        <p:nvSpPr>
          <p:cNvPr id="67" name="Line 15"/>
          <p:cNvSpPr>
            <a:spLocks noChangeShapeType="1"/>
          </p:cNvSpPr>
          <p:nvPr/>
        </p:nvSpPr>
        <p:spPr bwMode="auto">
          <a:xfrm flipV="1">
            <a:off x="2914650" y="2314401"/>
            <a:ext cx="433388" cy="214313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th-TH" sz="1800" kern="0">
              <a:solidFill>
                <a:sysClr val="windowText" lastClr="000000"/>
              </a:solidFill>
            </a:endParaRPr>
          </a:p>
        </p:txBody>
      </p:sp>
      <p:sp>
        <p:nvSpPr>
          <p:cNvPr id="68" name="Line 16"/>
          <p:cNvSpPr>
            <a:spLocks noChangeShapeType="1"/>
          </p:cNvSpPr>
          <p:nvPr/>
        </p:nvSpPr>
        <p:spPr bwMode="auto">
          <a:xfrm>
            <a:off x="5435600" y="2312814"/>
            <a:ext cx="503238" cy="288925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th-TH" sz="1800" kern="0">
              <a:solidFill>
                <a:sysClr val="windowText" lastClr="000000"/>
              </a:solidFill>
            </a:endParaRPr>
          </a:p>
        </p:txBody>
      </p:sp>
      <p:sp>
        <p:nvSpPr>
          <p:cNvPr id="69" name="Line 17"/>
          <p:cNvSpPr>
            <a:spLocks noChangeShapeType="1"/>
          </p:cNvSpPr>
          <p:nvPr/>
        </p:nvSpPr>
        <p:spPr bwMode="auto">
          <a:xfrm>
            <a:off x="5940425" y="3536776"/>
            <a:ext cx="0" cy="360363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th-TH" sz="1800" kern="0">
              <a:solidFill>
                <a:sysClr val="windowText" lastClr="000000"/>
              </a:solidFill>
            </a:endParaRPr>
          </a:p>
        </p:txBody>
      </p:sp>
      <p:sp>
        <p:nvSpPr>
          <p:cNvPr id="70" name="Line 18"/>
          <p:cNvSpPr>
            <a:spLocks noChangeShapeType="1"/>
          </p:cNvSpPr>
          <p:nvPr/>
        </p:nvSpPr>
        <p:spPr bwMode="auto">
          <a:xfrm flipH="1">
            <a:off x="5364163" y="4833764"/>
            <a:ext cx="433387" cy="2159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th-TH" sz="1800" kern="0">
              <a:solidFill>
                <a:sysClr val="windowText" lastClr="000000"/>
              </a:solidFill>
            </a:endParaRPr>
          </a:p>
        </p:txBody>
      </p:sp>
      <p:sp>
        <p:nvSpPr>
          <p:cNvPr id="35854" name="Text Box 19"/>
          <p:cNvSpPr txBox="1">
            <a:spLocks noChangeArrowheads="1"/>
          </p:cNvSpPr>
          <p:nvPr/>
        </p:nvSpPr>
        <p:spPr bwMode="auto">
          <a:xfrm>
            <a:off x="6256511" y="1968897"/>
            <a:ext cx="2597150" cy="307975"/>
          </a:xfrm>
          <a:prstGeom prst="rect">
            <a:avLst/>
          </a:prstGeom>
          <a:noFill/>
          <a:ln w="28575">
            <a:solidFill>
              <a:srgbClr val="00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r>
              <a:rPr lang="th-TH" altLang="th-TH" sz="1400">
                <a:latin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 </a:t>
            </a:r>
            <a:r>
              <a:rPr lang="th-TH" altLang="th-TH" sz="1400">
                <a:latin typeface="Tahoma" panose="020B0604030504040204" pitchFamily="34" charset="0"/>
                <a:cs typeface="Tahoma" panose="020B0604030504040204" pitchFamily="34" charset="0"/>
              </a:rPr>
              <a:t>ต้องการให้เกิดผลสำเร็จอะไร</a:t>
            </a:r>
          </a:p>
        </p:txBody>
      </p:sp>
      <p:sp>
        <p:nvSpPr>
          <p:cNvPr id="35855" name="Text Box 20"/>
          <p:cNvSpPr txBox="1">
            <a:spLocks noChangeArrowheads="1"/>
          </p:cNvSpPr>
          <p:nvPr/>
        </p:nvSpPr>
        <p:spPr bwMode="auto">
          <a:xfrm>
            <a:off x="5796136" y="1521222"/>
            <a:ext cx="2079625" cy="369888"/>
          </a:xfrm>
          <a:prstGeom prst="rect">
            <a:avLst/>
          </a:prstGeom>
          <a:noFill/>
          <a:ln w="28575">
            <a:solidFill>
              <a:srgbClr val="00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r>
              <a:rPr lang="th-TH" altLang="th-TH" sz="1800" dirty="0">
                <a:latin typeface="Tahoma" panose="020B0604030504040204" pitchFamily="34" charset="0"/>
                <a:cs typeface="Tahoma" panose="020B0604030504040204" pitchFamily="34" charset="0"/>
              </a:rPr>
              <a:t>งานที่มีความเสี่ยงสูง</a:t>
            </a:r>
          </a:p>
        </p:txBody>
      </p:sp>
      <p:sp>
        <p:nvSpPr>
          <p:cNvPr id="35856" name="Text Box 21"/>
          <p:cNvSpPr txBox="1">
            <a:spLocks noChangeArrowheads="1"/>
          </p:cNvSpPr>
          <p:nvPr/>
        </p:nvSpPr>
        <p:spPr bwMode="auto">
          <a:xfrm>
            <a:off x="7358063" y="3754264"/>
            <a:ext cx="1535112" cy="523875"/>
          </a:xfrm>
          <a:prstGeom prst="rect">
            <a:avLst/>
          </a:prstGeom>
          <a:noFill/>
          <a:ln w="28575">
            <a:solidFill>
              <a:srgbClr val="00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r>
              <a:rPr lang="th-TH" altLang="th-TH" sz="1400">
                <a:latin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 </a:t>
            </a:r>
            <a:r>
              <a:rPr lang="th-TH" altLang="th-TH" sz="1400">
                <a:latin typeface="Tahoma" panose="020B0604030504040204" pitchFamily="34" charset="0"/>
                <a:cs typeface="Tahoma" panose="020B0604030504040204" pitchFamily="34" charset="0"/>
              </a:rPr>
              <a:t>ขั้นตอนงาน</a:t>
            </a:r>
          </a:p>
          <a:p>
            <a:pPr eaLnBrk="1" hangingPunct="1"/>
            <a:r>
              <a:rPr lang="th-TH" altLang="th-TH" sz="1400">
                <a:latin typeface="Tahoma" panose="020B0604030504040204" pitchFamily="34" charset="0"/>
                <a:cs typeface="Tahoma" panose="020B0604030504040204" pitchFamily="34" charset="0"/>
              </a:rPr>
              <a:t>    มีอะไรบ้าง</a:t>
            </a:r>
          </a:p>
        </p:txBody>
      </p:sp>
      <p:sp>
        <p:nvSpPr>
          <p:cNvPr id="35857" name="Text Box 22"/>
          <p:cNvSpPr txBox="1">
            <a:spLocks noChangeArrowheads="1"/>
          </p:cNvSpPr>
          <p:nvPr/>
        </p:nvSpPr>
        <p:spPr bwMode="auto">
          <a:xfrm>
            <a:off x="7308850" y="4473401"/>
            <a:ext cx="1604963" cy="523875"/>
          </a:xfrm>
          <a:prstGeom prst="rect">
            <a:avLst/>
          </a:prstGeom>
          <a:noFill/>
          <a:ln w="28575">
            <a:solidFill>
              <a:srgbClr val="00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r>
              <a:rPr lang="th-TH" altLang="th-TH" sz="1400">
                <a:latin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</a:t>
            </a:r>
            <a:r>
              <a:rPr lang="th-TH" altLang="th-TH" sz="1400">
                <a:latin typeface="Tahoma" panose="020B0604030504040204" pitchFamily="34" charset="0"/>
                <a:cs typeface="Tahoma" panose="020B0604030504040204" pitchFamily="34" charset="0"/>
              </a:rPr>
              <a:t>  มีวัตถุประสงค์  </a:t>
            </a:r>
          </a:p>
          <a:p>
            <a:pPr eaLnBrk="1" hangingPunct="1"/>
            <a:r>
              <a:rPr lang="th-TH" altLang="th-TH" sz="1400">
                <a:latin typeface="Tahoma" panose="020B0604030504040204" pitchFamily="34" charset="0"/>
                <a:cs typeface="Tahoma" panose="020B0604030504040204" pitchFamily="34" charset="0"/>
              </a:rPr>
              <a:t>   (ย่อย)อะไรบ้าง </a:t>
            </a:r>
          </a:p>
        </p:txBody>
      </p:sp>
      <p:sp>
        <p:nvSpPr>
          <p:cNvPr id="35858" name="Text Box 24"/>
          <p:cNvSpPr txBox="1">
            <a:spLocks noChangeArrowheads="1"/>
          </p:cNvSpPr>
          <p:nvPr/>
        </p:nvSpPr>
        <p:spPr bwMode="auto">
          <a:xfrm>
            <a:off x="7092950" y="2673176"/>
            <a:ext cx="1865313" cy="758825"/>
          </a:xfrm>
          <a:prstGeom prst="rect">
            <a:avLst/>
          </a:prstGeom>
          <a:noFill/>
          <a:ln w="28575">
            <a:solidFill>
              <a:srgbClr val="00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r>
              <a:rPr lang="th-TH" altLang="th-TH" sz="1400">
                <a:latin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 </a:t>
            </a:r>
            <a:r>
              <a:rPr lang="th-TH" altLang="th-TH" sz="1400">
                <a:latin typeface="Tahoma" panose="020B0604030504040204" pitchFamily="34" charset="0"/>
                <a:cs typeface="Tahoma" panose="020B0604030504040204" pitchFamily="34" charset="0"/>
              </a:rPr>
              <a:t>เข้าใจความเสี่ยง</a:t>
            </a:r>
          </a:p>
          <a:p>
            <a:pPr eaLnBrk="1" hangingPunct="1"/>
            <a:r>
              <a:rPr lang="th-TH" altLang="th-TH" sz="1400">
                <a:latin typeface="Tahoma" panose="020B0604030504040204" pitchFamily="34" charset="0"/>
                <a:cs typeface="Tahoma" panose="020B0604030504040204" pitchFamily="34" charset="0"/>
              </a:rPr>
              <a:t>    ที่อาจกระทบต่อ</a:t>
            </a:r>
          </a:p>
          <a:p>
            <a:pPr eaLnBrk="1" hangingPunct="1"/>
            <a:r>
              <a:rPr lang="th-TH" altLang="th-TH" sz="1400">
                <a:latin typeface="Tahoma" panose="020B0604030504040204" pitchFamily="34" charset="0"/>
                <a:cs typeface="Tahoma" panose="020B0604030504040204" pitchFamily="34" charset="0"/>
              </a:rPr>
              <a:t>   วัตถุประสงค์(หลัก)</a:t>
            </a:r>
          </a:p>
        </p:txBody>
      </p:sp>
      <p:sp>
        <p:nvSpPr>
          <p:cNvPr id="35859" name="Text Box 25"/>
          <p:cNvSpPr txBox="1">
            <a:spLocks noChangeArrowheads="1"/>
          </p:cNvSpPr>
          <p:nvPr/>
        </p:nvSpPr>
        <p:spPr bwMode="auto">
          <a:xfrm>
            <a:off x="2771775" y="5610051"/>
            <a:ext cx="6310313" cy="758825"/>
          </a:xfrm>
          <a:prstGeom prst="rect">
            <a:avLst/>
          </a:prstGeom>
          <a:noFill/>
          <a:ln w="28575">
            <a:solidFill>
              <a:srgbClr val="00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533400" indent="-5334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r>
              <a:rPr lang="th-TH" altLang="th-TH" sz="1400">
                <a:latin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  </a:t>
            </a:r>
            <a:r>
              <a:rPr lang="th-TH" altLang="th-TH" sz="1400">
                <a:latin typeface="Tahoma" panose="020B0604030504040204" pitchFamily="34" charset="0"/>
                <a:cs typeface="Tahoma" panose="020B0604030504040204" pitchFamily="34" charset="0"/>
              </a:rPr>
              <a:t>มี หรือไม่/ ถ้ามี อะไรบ้าง เช่น คู่มือการปฏิบัติงาน การรายงาน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th-TH" sz="1400">
                <a:latin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 ถ้ามีประสิทธิภาพ</a:t>
            </a:r>
            <a:r>
              <a:rPr lang="th-TH" altLang="th-TH" sz="1400">
                <a:latin typeface="Tahoma" panose="020B0604030504040204" pitchFamily="34" charset="0"/>
                <a:cs typeface="Tahoma" panose="020B0604030504040204" pitchFamily="34" charset="0"/>
              </a:rPr>
              <a:t>งานบรรลุวัตถุประสงค์/เป้าหมาย (ไม่เสี่ยง)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th-TH" sz="1400">
                <a:latin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 </a:t>
            </a:r>
            <a:r>
              <a:rPr lang="th-TH" altLang="th-TH" sz="1400">
                <a:latin typeface="Tahoma" panose="020B0604030504040204" pitchFamily="34" charset="0"/>
                <a:cs typeface="Tahoma" panose="020B0604030504040204" pitchFamily="34" charset="0"/>
              </a:rPr>
              <a:t>งานไม่บรรลุวัตถุประสงค์/เป้าหมาย(เสี่ยง) การควบคุมไม่มีประสิทธิภาพ</a:t>
            </a:r>
          </a:p>
        </p:txBody>
      </p:sp>
      <p:sp>
        <p:nvSpPr>
          <p:cNvPr id="35860" name="Text Box 27"/>
          <p:cNvSpPr txBox="1">
            <a:spLocks noChangeArrowheads="1"/>
          </p:cNvSpPr>
          <p:nvPr/>
        </p:nvSpPr>
        <p:spPr bwMode="auto">
          <a:xfrm>
            <a:off x="323850" y="4851176"/>
            <a:ext cx="2089150" cy="954088"/>
          </a:xfrm>
          <a:prstGeom prst="rect">
            <a:avLst/>
          </a:prstGeom>
          <a:noFill/>
          <a:ln w="28575">
            <a:solidFill>
              <a:srgbClr val="00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r>
              <a:rPr lang="th-TH" altLang="th-TH" sz="1400">
                <a:latin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 </a:t>
            </a:r>
            <a:r>
              <a:rPr lang="th-TH" altLang="th-TH" sz="1400">
                <a:latin typeface="Tahoma" panose="020B0604030504040204" pitchFamily="34" charset="0"/>
                <a:cs typeface="Tahoma" panose="020B0604030504040204" pitchFamily="34" charset="0"/>
              </a:rPr>
              <a:t>ถ้างานยังมีความเสี่ยง</a:t>
            </a:r>
          </a:p>
          <a:p>
            <a:pPr eaLnBrk="1" hangingPunct="1"/>
            <a:r>
              <a:rPr lang="th-TH" altLang="th-TH" sz="1400">
                <a:latin typeface="Tahoma" panose="020B0604030504040204" pitchFamily="34" charset="0"/>
                <a:cs typeface="Tahoma" panose="020B0604030504040204" pitchFamily="34" charset="0"/>
              </a:rPr>
              <a:t>วิเคราะห์หาต้นเหตุ/สาเหตุ</a:t>
            </a:r>
          </a:p>
          <a:p>
            <a:pPr eaLnBrk="1" hangingPunct="1"/>
            <a:r>
              <a:rPr lang="th-TH" altLang="th-TH" sz="1400">
                <a:latin typeface="Tahoma" panose="020B0604030504040204" pitchFamily="34" charset="0"/>
                <a:cs typeface="Tahoma" panose="020B0604030504040204" pitchFamily="34" charset="0"/>
              </a:rPr>
              <a:t>เกิดจากอะไร(ปัจจัยภายใน</a:t>
            </a:r>
          </a:p>
          <a:p>
            <a:pPr eaLnBrk="1" hangingPunct="1"/>
            <a:r>
              <a:rPr lang="th-TH" altLang="th-TH" sz="1400">
                <a:latin typeface="Tahoma" panose="020B0604030504040204" pitchFamily="34" charset="0"/>
                <a:cs typeface="Tahoma" panose="020B0604030504040204" pitchFamily="34" charset="0"/>
              </a:rPr>
              <a:t>หรือภายนอก)</a:t>
            </a:r>
          </a:p>
        </p:txBody>
      </p:sp>
      <p:sp>
        <p:nvSpPr>
          <p:cNvPr id="35861" name="Text Box 29"/>
          <p:cNvSpPr txBox="1">
            <a:spLocks noChangeArrowheads="1"/>
          </p:cNvSpPr>
          <p:nvPr/>
        </p:nvSpPr>
        <p:spPr bwMode="auto">
          <a:xfrm>
            <a:off x="285899" y="1305322"/>
            <a:ext cx="2701925" cy="971550"/>
          </a:xfrm>
          <a:prstGeom prst="rect">
            <a:avLst/>
          </a:prstGeom>
          <a:noFill/>
          <a:ln w="28575">
            <a:solidFill>
              <a:srgbClr val="00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r>
              <a:rPr lang="th-TH" altLang="th-TH" sz="1400" dirty="0">
                <a:latin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 </a:t>
            </a:r>
            <a:r>
              <a:rPr lang="th-TH" altLang="th-TH" sz="1400" dirty="0">
                <a:latin typeface="Tahoma" panose="020B0604030504040204" pitchFamily="34" charset="0"/>
                <a:cs typeface="Tahoma" panose="020B0604030504040204" pitchFamily="34" charset="0"/>
              </a:rPr>
              <a:t>กำหนดกิจกรรมการควบคุมใหม่หรือเพิ่มเติมเพื่อลดความเสี่ยงให้อยู่ในระดับที่ยอมรับได้ </a:t>
            </a:r>
          </a:p>
          <a:p>
            <a:pPr eaLnBrk="1" hangingPunct="1"/>
            <a:r>
              <a:rPr lang="th-TH" altLang="th-TH" sz="1400" dirty="0">
                <a:latin typeface="Tahoma" panose="020B0604030504040204" pitchFamily="34" charset="0"/>
                <a:cs typeface="Tahoma" panose="020B0604030504040204" pitchFamily="34" charset="0"/>
              </a:rPr>
              <a:t>(แก้ที่ต้นเหตุ/สาเหตุ )</a:t>
            </a:r>
          </a:p>
        </p:txBody>
      </p:sp>
      <p:sp>
        <p:nvSpPr>
          <p:cNvPr id="35862" name="Text Box 38"/>
          <p:cNvSpPr txBox="1">
            <a:spLocks noChangeArrowheads="1"/>
          </p:cNvSpPr>
          <p:nvPr/>
        </p:nvSpPr>
        <p:spPr bwMode="auto">
          <a:xfrm>
            <a:off x="1414463" y="2314401"/>
            <a:ext cx="4937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r>
              <a:rPr lang="th-TH" altLang="th-TH" sz="1800">
                <a:solidFill>
                  <a:srgbClr val="800000"/>
                </a:solidFill>
                <a:latin typeface="Calibri" panose="020F0502020204030204" pitchFamily="34" charset="0"/>
                <a:cs typeface="Cordia New" panose="020B0304020202020204" pitchFamily="34" charset="-34"/>
                <a:sym typeface="Wingdings" panose="05000000000000000000" pitchFamily="2" charset="2"/>
              </a:rPr>
              <a:t></a:t>
            </a:r>
          </a:p>
        </p:txBody>
      </p:sp>
      <p:sp>
        <p:nvSpPr>
          <p:cNvPr id="35863" name="Text Box 39"/>
          <p:cNvSpPr txBox="1">
            <a:spLocks noChangeArrowheads="1"/>
          </p:cNvSpPr>
          <p:nvPr/>
        </p:nvSpPr>
        <p:spPr bwMode="auto">
          <a:xfrm>
            <a:off x="6588125" y="2442989"/>
            <a:ext cx="38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r>
              <a:rPr lang="th-TH" altLang="th-TH" sz="1800" dirty="0">
                <a:solidFill>
                  <a:srgbClr val="800000"/>
                </a:solidFill>
                <a:latin typeface="Calibri" panose="020F0502020204030204" pitchFamily="34" charset="0"/>
                <a:cs typeface="Cordia New" panose="020B0304020202020204" pitchFamily="34" charset="-34"/>
                <a:sym typeface="Wingdings" panose="05000000000000000000" pitchFamily="2" charset="2"/>
              </a:rPr>
              <a:t></a:t>
            </a:r>
          </a:p>
        </p:txBody>
      </p:sp>
      <p:sp>
        <p:nvSpPr>
          <p:cNvPr id="35864" name="Text Box 40"/>
          <p:cNvSpPr txBox="1">
            <a:spLocks noChangeArrowheads="1"/>
          </p:cNvSpPr>
          <p:nvPr/>
        </p:nvSpPr>
        <p:spPr bwMode="auto">
          <a:xfrm>
            <a:off x="6816725" y="4098751"/>
            <a:ext cx="5635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r>
              <a:rPr lang="th-TH" altLang="th-TH" sz="1800">
                <a:solidFill>
                  <a:srgbClr val="800000"/>
                </a:solidFill>
                <a:latin typeface="Calibri" panose="020F0502020204030204" pitchFamily="34" charset="0"/>
                <a:cs typeface="Cordia New" panose="020B0304020202020204" pitchFamily="34" charset="-34"/>
                <a:sym typeface="Wingdings" panose="05000000000000000000" pitchFamily="2" charset="2"/>
              </a:rPr>
              <a:t></a:t>
            </a:r>
          </a:p>
        </p:txBody>
      </p:sp>
      <p:sp>
        <p:nvSpPr>
          <p:cNvPr id="35865" name="Text Box 42"/>
          <p:cNvSpPr txBox="1">
            <a:spLocks noChangeArrowheads="1"/>
          </p:cNvSpPr>
          <p:nvPr/>
        </p:nvSpPr>
        <p:spPr bwMode="auto">
          <a:xfrm>
            <a:off x="1125538" y="4401964"/>
            <a:ext cx="4937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r>
              <a:rPr lang="th-TH" altLang="th-TH" sz="1800">
                <a:solidFill>
                  <a:srgbClr val="800000"/>
                </a:solidFill>
                <a:latin typeface="Calibri" panose="020F0502020204030204" pitchFamily="34" charset="0"/>
                <a:cs typeface="Cordia New" panose="020B0304020202020204" pitchFamily="34" charset="-34"/>
                <a:sym typeface="Wingdings" panose="05000000000000000000" pitchFamily="2" charset="2"/>
              </a:rPr>
              <a:t></a:t>
            </a:r>
          </a:p>
        </p:txBody>
      </p:sp>
      <p:sp>
        <p:nvSpPr>
          <p:cNvPr id="35866" name="Text Box 43"/>
          <p:cNvSpPr txBox="1">
            <a:spLocks noChangeArrowheads="1"/>
          </p:cNvSpPr>
          <p:nvPr/>
        </p:nvSpPr>
        <p:spPr bwMode="auto">
          <a:xfrm>
            <a:off x="5435600" y="1650826"/>
            <a:ext cx="4937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r>
              <a:rPr lang="th-TH" altLang="th-TH" sz="1800">
                <a:solidFill>
                  <a:srgbClr val="800000"/>
                </a:solidFill>
                <a:latin typeface="Calibri" panose="020F0502020204030204" pitchFamily="34" charset="0"/>
                <a:cs typeface="Cordia New" panose="020B0304020202020204" pitchFamily="34" charset="-34"/>
                <a:sym typeface="Wingdings" panose="05000000000000000000" pitchFamily="2" charset="2"/>
              </a:rPr>
              <a:t></a:t>
            </a:r>
          </a:p>
        </p:txBody>
      </p:sp>
      <p:sp>
        <p:nvSpPr>
          <p:cNvPr id="35867" name="Text Box 44"/>
          <p:cNvSpPr txBox="1">
            <a:spLocks noChangeArrowheads="1"/>
          </p:cNvSpPr>
          <p:nvPr/>
        </p:nvSpPr>
        <p:spPr bwMode="auto">
          <a:xfrm>
            <a:off x="251520" y="6466731"/>
            <a:ext cx="36464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r>
              <a:rPr lang="th-TH" altLang="th-TH" sz="1200" dirty="0">
                <a:solidFill>
                  <a:srgbClr val="8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 ที่มา</a:t>
            </a:r>
            <a:r>
              <a:rPr lang="en-US" altLang="th-TH" sz="1200" dirty="0">
                <a:solidFill>
                  <a:srgbClr val="8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:</a:t>
            </a:r>
            <a:r>
              <a:rPr lang="th-TH" altLang="th-TH" sz="1200" dirty="0">
                <a:solidFill>
                  <a:srgbClr val="8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ปรับจากแนวทางวางระบบควบคุมภายในฯ, </a:t>
            </a:r>
            <a:r>
              <a:rPr lang="th-TH" altLang="th-TH" sz="1200" dirty="0" err="1">
                <a:solidFill>
                  <a:srgbClr val="8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สตง</a:t>
            </a:r>
            <a:r>
              <a:rPr lang="th-TH" altLang="th-TH" sz="1200" dirty="0">
                <a:solidFill>
                  <a:srgbClr val="8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.)</a:t>
            </a:r>
          </a:p>
        </p:txBody>
      </p:sp>
      <p:sp>
        <p:nvSpPr>
          <p:cNvPr id="39" name="AutoShape 4"/>
          <p:cNvSpPr>
            <a:spLocks noChangeArrowheads="1"/>
          </p:cNvSpPr>
          <p:nvPr/>
        </p:nvSpPr>
        <p:spPr bwMode="gray">
          <a:xfrm>
            <a:off x="250324" y="359071"/>
            <a:ext cx="7411786" cy="64010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30A0"/>
              </a:gs>
              <a:gs pos="50000">
                <a:srgbClr val="7030A0"/>
              </a:gs>
              <a:gs pos="100000">
                <a:schemeClr val="bg1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2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การประเมินการควบคุมด้วย</a:t>
            </a:r>
            <a:r>
              <a:rPr lang="th-TH" sz="25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ตนเอง</a:t>
            </a:r>
            <a:r>
              <a:rPr lang="en-US" sz="25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 Control </a:t>
            </a:r>
            <a:r>
              <a:rPr lang="en-US" sz="2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self  Assessment (CSA) 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กลุ่ม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7" name="รูปภาพ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8" name="รูปภาพ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647" y="188640"/>
              <a:ext cx="957833" cy="1395552"/>
            </a:xfrm>
            <a:prstGeom prst="rect">
              <a:avLst/>
            </a:prstGeom>
          </p:spPr>
        </p:pic>
      </p:grpSp>
      <p:sp>
        <p:nvSpPr>
          <p:cNvPr id="36866" name="Text Box 10"/>
          <p:cNvSpPr txBox="1">
            <a:spLocks noChangeArrowheads="1"/>
          </p:cNvSpPr>
          <p:nvPr/>
        </p:nvSpPr>
        <p:spPr bwMode="auto">
          <a:xfrm>
            <a:off x="642938" y="1789839"/>
            <a:ext cx="7921625" cy="3247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10" rIns="91419" bIns="45710">
            <a:spAutoFit/>
          </a:bodyPr>
          <a:lstStyle>
            <a:lvl1pPr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4100" b="1" dirty="0">
                <a:solidFill>
                  <a:srgbClr val="0000FF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4.</a:t>
            </a:r>
            <a:r>
              <a:rPr lang="th-TH" altLang="th-TH" sz="4100" dirty="0">
                <a:solidFill>
                  <a:srgbClr val="0000FF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นำความเสี่ยงที่ยังหลงเหลืออยู่</a:t>
            </a:r>
            <a:r>
              <a:rPr lang="th-TH" altLang="th-TH" sz="4100" dirty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จากการติดตาม </a:t>
            </a:r>
            <a:r>
              <a:rPr lang="th-TH" altLang="th-TH" sz="4100" dirty="0" err="1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ปย</a:t>
            </a:r>
            <a:r>
              <a:rPr lang="th-TH" altLang="th-TH" sz="4100" dirty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.2</a:t>
            </a:r>
            <a:r>
              <a:rPr lang="th-TH" altLang="th-TH" sz="4100" dirty="0">
                <a:latin typeface="IrisUPC" panose="020B0604020202020204" pitchFamily="34" charset="-34"/>
                <a:cs typeface="IrisUPC" panose="020B0604020202020204" pitchFamily="34" charset="-34"/>
              </a:rPr>
              <a:t> + </a:t>
            </a:r>
            <a:r>
              <a:rPr lang="th-TH" altLang="th-TH" sz="4100" dirty="0">
                <a:solidFill>
                  <a:srgbClr val="0000FF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ความเสี่ยงจากการประเมิน </a:t>
            </a:r>
            <a:r>
              <a:rPr lang="en-US" altLang="th-TH" sz="4100" dirty="0">
                <a:solidFill>
                  <a:srgbClr val="0000FF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</a:t>
            </a:r>
            <a:r>
              <a:rPr lang="th-TH" altLang="th-TH" sz="4100" dirty="0">
                <a:solidFill>
                  <a:srgbClr val="0000FF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5 องค์ประกอบ</a:t>
            </a:r>
            <a:r>
              <a:rPr lang="th-TH" altLang="th-TH" sz="4100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            </a:t>
            </a:r>
            <a:r>
              <a:rPr lang="th-TH" altLang="th-TH" sz="4100" dirty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และการประเมิน </a:t>
            </a:r>
            <a:r>
              <a:rPr lang="en-US" altLang="th-TH" sz="4100" dirty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CSA</a:t>
            </a:r>
            <a:r>
              <a:rPr lang="th-TH" altLang="th-TH" sz="4100" dirty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</a:t>
            </a:r>
            <a:r>
              <a:rPr lang="th-TH" altLang="th-TH" sz="4100" dirty="0">
                <a:solidFill>
                  <a:srgbClr val="0000FF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มาหามาตรการ/แนวทางในการควบคุม พร้อมทั้งกำหนด ผู้รับผิดชอบและระยะเวลาดำเนินการแล้วสรุปลงใน </a:t>
            </a:r>
            <a:r>
              <a:rPr lang="th-TH" altLang="th-TH" sz="4100" dirty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แบบ </a:t>
            </a:r>
            <a:r>
              <a:rPr lang="th-TH" altLang="th-TH" sz="4100" dirty="0" err="1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ปย</a:t>
            </a:r>
            <a:r>
              <a:rPr lang="th-TH" altLang="th-TH" sz="4100" dirty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.2</a:t>
            </a:r>
            <a:r>
              <a:rPr lang="th-TH" altLang="th-TH" sz="4100" dirty="0">
                <a:solidFill>
                  <a:srgbClr val="0000FF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(อยู่ในหนังสือหน้า 60</a:t>
            </a:r>
            <a:r>
              <a:rPr lang="th-TH" altLang="th-TH" sz="4100" dirty="0" smtClean="0">
                <a:solidFill>
                  <a:srgbClr val="0000FF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)</a:t>
            </a:r>
            <a:endParaRPr lang="th-TH" altLang="th-TH" sz="2900" dirty="0">
              <a:solidFill>
                <a:srgbClr val="FF0000"/>
              </a:solidFill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กลุ่ม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7" name="รูปภาพ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18" name="รูปภาพ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647" y="188640"/>
              <a:ext cx="957833" cy="1395552"/>
            </a:xfrm>
            <a:prstGeom prst="rect">
              <a:avLst/>
            </a:prstGeom>
          </p:spPr>
        </p:pic>
      </p:grpSp>
      <p:sp>
        <p:nvSpPr>
          <p:cNvPr id="39941" name="Rectangle 4"/>
          <p:cNvSpPr>
            <a:spLocks noGrp="1" noChangeArrowheads="1"/>
          </p:cNvSpPr>
          <p:nvPr>
            <p:ph type="title"/>
          </p:nvPr>
        </p:nvSpPr>
        <p:spPr>
          <a:xfrm>
            <a:off x="285751" y="428625"/>
            <a:ext cx="8174682" cy="1293813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25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สำนัก/กลุ่ม/งาน.............................</a:t>
            </a:r>
            <a:br>
              <a:rPr lang="th-TH" sz="25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</a:br>
            <a:r>
              <a:rPr lang="th-TH" sz="25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 รายงานการประเมินผลและการปรับปรุงการควบคุมภายใน</a:t>
            </a:r>
            <a:br>
              <a:rPr lang="th-TH" sz="25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</a:br>
            <a:r>
              <a:rPr lang="th-TH" sz="25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สำหรับปีสิ้นสุดวันที่ 30 กันยายน  255</a:t>
            </a:r>
            <a:r>
              <a:rPr lang="en-US" sz="25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8</a:t>
            </a:r>
            <a:endParaRPr lang="th-TH" sz="2500" b="1" dirty="0" smtClean="0">
              <a:solidFill>
                <a:srgbClr val="000000"/>
              </a:solidFill>
              <a:latin typeface="IrisUPC" pitchFamily="34" charset="-34"/>
              <a:ea typeface="+mj-ea"/>
              <a:cs typeface="IrisUPC" pitchFamily="34" charset="-34"/>
            </a:endParaRPr>
          </a:p>
        </p:txBody>
      </p:sp>
      <p:graphicFrame>
        <p:nvGraphicFramePr>
          <p:cNvPr id="7" name="Group 7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1974691"/>
              </p:ext>
            </p:extLst>
          </p:nvPr>
        </p:nvGraphicFramePr>
        <p:xfrm>
          <a:off x="467544" y="2048098"/>
          <a:ext cx="8153400" cy="3613150"/>
        </p:xfrm>
        <a:graphic>
          <a:graphicData uri="http://schemas.openxmlformats.org/drawingml/2006/table">
            <a:tbl>
              <a:tblPr/>
              <a:tblGrid>
                <a:gridCol w="1752600"/>
                <a:gridCol w="1219200"/>
                <a:gridCol w="1143000"/>
                <a:gridCol w="990600"/>
                <a:gridCol w="1066800"/>
                <a:gridCol w="1066800"/>
                <a:gridCol w="914400"/>
              </a:tblGrid>
              <a:tr h="2226318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กระบวนการปฏิบัติงาน/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โครงการ/กิจกรรม/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ด้านของงานที่ประเมิน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และวัตถุประสงค์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ของการควบคุม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(1)</a:t>
                      </a:r>
                    </a:p>
                  </a:txBody>
                  <a:tcPr marL="91419" marR="91419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การควบคุม</a:t>
                      </a:r>
                    </a:p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ที่มีอยู่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(2)</a:t>
                      </a:r>
                    </a:p>
                  </a:txBody>
                  <a:tcPr marL="91419" marR="9141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การ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ประเมินผล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การควบคุม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(3)</a:t>
                      </a:r>
                    </a:p>
                  </a:txBody>
                  <a:tcPr marL="91419" marR="9141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ความเสี่ยง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ที่ยังมียู่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(4)</a:t>
                      </a:r>
                    </a:p>
                  </a:txBody>
                  <a:tcPr marL="91419" marR="9141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การ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ปรับปรุง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การ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ควบคุม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(5)</a:t>
                      </a:r>
                    </a:p>
                  </a:txBody>
                  <a:tcPr marL="91419" marR="9141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กำหนด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เสร็จ/ผู้รับ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ผิดชอบ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(6)</a:t>
                      </a:r>
                    </a:p>
                  </a:txBody>
                  <a:tcPr marL="91419" marR="9141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หมายเหตุ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(7)</a:t>
                      </a:r>
                    </a:p>
                  </a:txBody>
                  <a:tcPr marL="91419" marR="9141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386832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 marL="91419" marR="91419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 marL="91419" marR="9141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 marL="91419" marR="9141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 marL="91419" marR="9141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 marL="91419" marR="9141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 marL="91419" marR="9141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 marL="91419" marR="9141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17" name="Text Box 71"/>
          <p:cNvSpPr txBox="1">
            <a:spLocks noChangeArrowheads="1"/>
          </p:cNvSpPr>
          <p:nvPr/>
        </p:nvSpPr>
        <p:spPr bwMode="auto">
          <a:xfrm>
            <a:off x="6732240" y="1614761"/>
            <a:ext cx="191770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10" rIns="91419" bIns="45710">
            <a:spAutoFit/>
          </a:bodyPr>
          <a:lstStyle>
            <a:lvl1pPr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th-TH" altLang="th-TH" sz="2300" b="1" dirty="0">
                <a:solidFill>
                  <a:srgbClr val="0000FF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แบบ </a:t>
            </a:r>
            <a:r>
              <a:rPr lang="th-TH" altLang="th-TH" sz="2300" b="1" dirty="0" err="1">
                <a:solidFill>
                  <a:srgbClr val="0000FF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ปย</a:t>
            </a:r>
            <a:r>
              <a:rPr lang="th-TH" altLang="th-TH" sz="2300" b="1" dirty="0">
                <a:solidFill>
                  <a:srgbClr val="0000FF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 2</a:t>
            </a:r>
          </a:p>
        </p:txBody>
      </p:sp>
      <p:sp>
        <p:nvSpPr>
          <p:cNvPr id="37918" name="Text Box 74"/>
          <p:cNvSpPr txBox="1">
            <a:spLocks noChangeArrowheads="1"/>
          </p:cNvSpPr>
          <p:nvPr/>
        </p:nvSpPr>
        <p:spPr bwMode="auto">
          <a:xfrm>
            <a:off x="6667500" y="5786438"/>
            <a:ext cx="2262188" cy="92392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91419" tIns="45710" rIns="91419" bIns="45710">
            <a:spAutoFit/>
          </a:bodyPr>
          <a:lstStyle>
            <a:lvl1pPr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1800" b="1">
                <a:latin typeface="IrisUPC" panose="020B0604020202020204" pitchFamily="34" charset="-34"/>
                <a:cs typeface="IrisUPC" panose="020B0604020202020204" pitchFamily="34" charset="-34"/>
              </a:rPr>
              <a:t>ชื่อผู้รายงาน...........................ตำแหน่ง................................ </a:t>
            </a:r>
            <a:r>
              <a:rPr lang="en-US" altLang="th-TH" sz="1800" b="1">
                <a:latin typeface="IrisUPC" panose="020B0604020202020204" pitchFamily="34" charset="-34"/>
                <a:cs typeface="IrisUPC" panose="020B0604020202020204" pitchFamily="34" charset="-34"/>
              </a:rPr>
              <a:t>     </a:t>
            </a:r>
            <a:r>
              <a:rPr lang="th-TH" altLang="th-TH" sz="1800" b="1">
                <a:latin typeface="IrisUPC" panose="020B0604020202020204" pitchFamily="34" charset="-34"/>
                <a:cs typeface="IrisUPC" panose="020B0604020202020204" pitchFamily="34" charset="-34"/>
              </a:rPr>
              <a:t>วันที่.....เดือน.........พ.ศ.........         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กลุ่ม 2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3" name="รูปภาพ 2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24" name="รูปภาพ 2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647" y="188640"/>
              <a:ext cx="957833" cy="1395552"/>
            </a:xfrm>
            <a:prstGeom prst="rect">
              <a:avLst/>
            </a:prstGeom>
          </p:spPr>
        </p:pic>
      </p:grpSp>
      <p:pic>
        <p:nvPicPr>
          <p:cNvPr id="38914" name="Picture 7" descr="11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68347">
            <a:off x="4711700" y="6097588"/>
            <a:ext cx="5111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141288" y="2133600"/>
            <a:ext cx="2320925" cy="4603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>
                <a:latin typeface="IrisUPC" pitchFamily="34" charset="-34"/>
                <a:cs typeface="IrisUPC" pitchFamily="34" charset="-34"/>
              </a:rPr>
              <a:t>แบบ </a:t>
            </a:r>
            <a:r>
              <a:rPr lang="th-TH" sz="2400" b="1" dirty="0" err="1">
                <a:latin typeface="IrisUPC" pitchFamily="34" charset="-34"/>
                <a:cs typeface="IrisUPC" pitchFamily="34" charset="-34"/>
              </a:rPr>
              <a:t>ปย.</a:t>
            </a:r>
            <a:r>
              <a:rPr lang="en-US" sz="2400" b="1" dirty="0">
                <a:latin typeface="IrisUPC" pitchFamily="34" charset="-34"/>
                <a:cs typeface="IrisUPC" pitchFamily="34" charset="-34"/>
              </a:rPr>
              <a:t>2</a:t>
            </a:r>
            <a:r>
              <a:rPr lang="th-TH" sz="2400" b="1" dirty="0">
                <a:latin typeface="IrisUPC" pitchFamily="34" charset="-34"/>
                <a:cs typeface="IrisUPC" pitchFamily="34" charset="-34"/>
              </a:rPr>
              <a:t>  (ปี 5</a:t>
            </a:r>
            <a:r>
              <a:rPr lang="en-US" sz="2400" b="1" dirty="0">
                <a:latin typeface="IrisUPC" pitchFamily="34" charset="-34"/>
                <a:cs typeface="IrisUPC" pitchFamily="34" charset="-34"/>
              </a:rPr>
              <a:t>7</a:t>
            </a:r>
            <a:r>
              <a:rPr lang="th-TH" sz="2400" b="1" dirty="0">
                <a:latin typeface="IrisUPC" pitchFamily="34" charset="-34"/>
                <a:cs typeface="IrisUPC" pitchFamily="34" charset="-34"/>
              </a:rPr>
              <a:t> )  </a:t>
            </a: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141288" y="3581400"/>
            <a:ext cx="2320925" cy="4667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>
                <a:latin typeface="IrisUPC" pitchFamily="34" charset="-34"/>
                <a:cs typeface="IrisUPC" pitchFamily="34" charset="-34"/>
              </a:rPr>
              <a:t>  </a:t>
            </a:r>
            <a:r>
              <a:rPr lang="th-TH" sz="2400" b="1" dirty="0">
                <a:solidFill>
                  <a:schemeClr val="bg1"/>
                </a:solidFill>
                <a:latin typeface="IrisUPC" pitchFamily="34" charset="-34"/>
                <a:cs typeface="IrisUPC" pitchFamily="34" charset="-34"/>
              </a:rPr>
              <a:t>แบบติดตาม </a:t>
            </a:r>
            <a:r>
              <a:rPr lang="th-TH" sz="2400" b="1" dirty="0" err="1">
                <a:solidFill>
                  <a:schemeClr val="bg1"/>
                </a:solidFill>
                <a:latin typeface="IrisUPC" pitchFamily="34" charset="-34"/>
                <a:cs typeface="IrisUPC" pitchFamily="34" charset="-34"/>
              </a:rPr>
              <a:t>ปย.</a:t>
            </a:r>
            <a:r>
              <a:rPr lang="en-US" sz="2400" b="1" dirty="0">
                <a:solidFill>
                  <a:schemeClr val="bg1"/>
                </a:solidFill>
                <a:latin typeface="IrisUPC" pitchFamily="34" charset="-34"/>
                <a:cs typeface="IrisUPC" pitchFamily="34" charset="-34"/>
              </a:rPr>
              <a:t>2</a:t>
            </a:r>
            <a:endParaRPr lang="th-TH" sz="2400" b="1" dirty="0">
              <a:solidFill>
                <a:schemeClr val="bg1"/>
              </a:solidFill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2673350" y="2174227"/>
            <a:ext cx="2532063" cy="46672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>
                <a:latin typeface="IrisUPC" pitchFamily="34" charset="-34"/>
                <a:cs typeface="IrisUPC" pitchFamily="34" charset="-34"/>
              </a:rPr>
              <a:t>ประเมิน</a:t>
            </a:r>
            <a:r>
              <a:rPr lang="en-US" sz="2400" b="1" dirty="0">
                <a:latin typeface="IrisUPC" pitchFamily="34" charset="-34"/>
                <a:cs typeface="IrisUPC" pitchFamily="34" charset="-34"/>
              </a:rPr>
              <a:t> 5</a:t>
            </a:r>
            <a:r>
              <a:rPr lang="th-TH" sz="2400" b="1" dirty="0">
                <a:latin typeface="IrisUPC" pitchFamily="34" charset="-34"/>
                <a:cs typeface="IrisUPC" pitchFamily="34" charset="-34"/>
              </a:rPr>
              <a:t> องค์ประกอบ</a:t>
            </a:r>
          </a:p>
        </p:txBody>
      </p: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2813050" y="3505200"/>
            <a:ext cx="2320925" cy="58420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>
                <a:latin typeface="IrisUPC" pitchFamily="34" charset="-34"/>
                <a:cs typeface="IrisUPC" pitchFamily="34" charset="-34"/>
              </a:rPr>
              <a:t>แบบ </a:t>
            </a:r>
            <a:r>
              <a:rPr lang="th-TH" sz="2400" b="1" dirty="0" err="1">
                <a:latin typeface="IrisUPC" pitchFamily="34" charset="-34"/>
                <a:cs typeface="IrisUPC" pitchFamily="34" charset="-34"/>
              </a:rPr>
              <a:t>ปย.</a:t>
            </a:r>
            <a:r>
              <a:rPr lang="en-US" sz="3200" b="1" dirty="0">
                <a:latin typeface="IrisUPC" pitchFamily="34" charset="-34"/>
                <a:cs typeface="IrisUPC" pitchFamily="34" charset="-34"/>
              </a:rPr>
              <a:t>1</a:t>
            </a:r>
            <a:endParaRPr lang="th-TH" sz="3200" b="1" dirty="0"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7575550" y="2187575"/>
            <a:ext cx="1348446" cy="83099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>
                <a:latin typeface="IrisUPC" pitchFamily="34" charset="-34"/>
                <a:cs typeface="IrisUPC" pitchFamily="34" charset="-34"/>
              </a:rPr>
              <a:t>แบบสอบถาม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 smtClean="0">
                <a:latin typeface="IrisUPC" pitchFamily="34" charset="-34"/>
                <a:cs typeface="IrisUPC" pitchFamily="34" charset="-34"/>
              </a:rPr>
              <a:t>(</a:t>
            </a:r>
            <a:r>
              <a:rPr lang="th-TH" sz="2400" b="1" dirty="0">
                <a:latin typeface="IrisUPC" pitchFamily="34" charset="-34"/>
                <a:cs typeface="IrisUPC" pitchFamily="34" charset="-34"/>
              </a:rPr>
              <a:t>ถ้ามี)</a:t>
            </a:r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5416550" y="2133600"/>
            <a:ext cx="1963738" cy="830263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>
                <a:solidFill>
                  <a:schemeClr val="bg1"/>
                </a:solidFill>
                <a:latin typeface="IrisUPC" pitchFamily="34" charset="-34"/>
                <a:cs typeface="IrisUPC" pitchFamily="34" charset="-34"/>
              </a:rPr>
              <a:t>ประเมินด้วยตนเอง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>
                <a:solidFill>
                  <a:schemeClr val="bg1"/>
                </a:solidFill>
                <a:latin typeface="IrisUPC" pitchFamily="34" charset="-34"/>
                <a:cs typeface="IrisUPC" pitchFamily="34" charset="-34"/>
              </a:rPr>
              <a:t>(</a:t>
            </a:r>
            <a:r>
              <a:rPr lang="en-US" sz="2400" b="1" dirty="0">
                <a:solidFill>
                  <a:schemeClr val="bg1"/>
                </a:solidFill>
                <a:latin typeface="IrisUPC" pitchFamily="34" charset="-34"/>
                <a:cs typeface="IrisUPC" pitchFamily="34" charset="-34"/>
              </a:rPr>
              <a:t>CSA</a:t>
            </a:r>
            <a:r>
              <a:rPr lang="th-TH" sz="2400" b="1" dirty="0">
                <a:solidFill>
                  <a:schemeClr val="bg1"/>
                </a:solidFill>
                <a:latin typeface="IrisUPC" pitchFamily="34" charset="-34"/>
                <a:cs typeface="IrisUPC" pitchFamily="34" charset="-34"/>
              </a:rPr>
              <a:t>)</a:t>
            </a: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2320925" y="4724400"/>
            <a:ext cx="3376613" cy="466725"/>
          </a:xfrm>
          <a:prstGeom prst="rect">
            <a:avLst/>
          </a:prstGeom>
          <a:solidFill>
            <a:srgbClr val="FF7C80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>
                <a:latin typeface="IrisUPC" pitchFamily="34" charset="-34"/>
                <a:cs typeface="IrisUPC" pitchFamily="34" charset="-34"/>
              </a:rPr>
              <a:t>แบบ </a:t>
            </a:r>
            <a:r>
              <a:rPr lang="th-TH" sz="2400" b="1" dirty="0" err="1">
                <a:latin typeface="IrisUPC" pitchFamily="34" charset="-34"/>
                <a:cs typeface="IrisUPC" pitchFamily="34" charset="-34"/>
              </a:rPr>
              <a:t>ปย.</a:t>
            </a:r>
            <a:r>
              <a:rPr lang="en-US" sz="2400" b="1" dirty="0">
                <a:latin typeface="IrisUPC" pitchFamily="34" charset="-34"/>
                <a:cs typeface="IrisUPC" pitchFamily="34" charset="-34"/>
              </a:rPr>
              <a:t>2</a:t>
            </a:r>
            <a:r>
              <a:rPr lang="th-TH" sz="2400" b="1" dirty="0">
                <a:latin typeface="IrisUPC" pitchFamily="34" charset="-34"/>
                <a:cs typeface="IrisUPC" pitchFamily="34" charset="-34"/>
              </a:rPr>
              <a:t> ( ปี 5</a:t>
            </a:r>
            <a:r>
              <a:rPr lang="en-US" sz="2400" b="1" dirty="0">
                <a:latin typeface="IrisUPC" pitchFamily="34" charset="-34"/>
                <a:cs typeface="IrisUPC" pitchFamily="34" charset="-34"/>
              </a:rPr>
              <a:t>8</a:t>
            </a:r>
            <a:r>
              <a:rPr lang="th-TH" sz="2400" b="1" dirty="0">
                <a:latin typeface="IrisUPC" pitchFamily="34" charset="-34"/>
                <a:cs typeface="IrisUPC" pitchFamily="34" charset="-34"/>
              </a:rPr>
              <a:t>)</a:t>
            </a:r>
          </a:p>
        </p:txBody>
      </p:sp>
      <p:sp>
        <p:nvSpPr>
          <p:cNvPr id="40" name="Text Box 10"/>
          <p:cNvSpPr txBox="1">
            <a:spLocks noChangeArrowheads="1"/>
          </p:cNvSpPr>
          <p:nvPr/>
        </p:nvSpPr>
        <p:spPr bwMode="auto">
          <a:xfrm>
            <a:off x="2390775" y="5786454"/>
            <a:ext cx="3476625" cy="954088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dirty="0">
                <a:latin typeface="IrisUPC" pitchFamily="34" charset="-34"/>
                <a:cs typeface="IrisUPC" pitchFamily="34" charset="-34"/>
              </a:rPr>
              <a:t>แบบ ปอ.</a:t>
            </a:r>
            <a:r>
              <a:rPr lang="en-US" sz="2400" b="1" dirty="0">
                <a:latin typeface="IrisUPC" pitchFamily="34" charset="-34"/>
                <a:cs typeface="IrisUPC" pitchFamily="34" charset="-34"/>
              </a:rPr>
              <a:t>3</a:t>
            </a:r>
            <a:r>
              <a:rPr lang="th-TH" sz="2400" b="1" dirty="0">
                <a:latin typeface="IrisUPC" pitchFamily="34" charset="-34"/>
                <a:cs typeface="IrisUPC" pitchFamily="34" charset="-34"/>
              </a:rPr>
              <a:t> </a:t>
            </a:r>
            <a:endParaRPr lang="en-US" sz="2400" b="1" dirty="0">
              <a:latin typeface="IrisUPC" pitchFamily="34" charset="-34"/>
              <a:cs typeface="IrisUPC" pitchFamily="34" charset="-34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>
                <a:latin typeface="IrisUPC" pitchFamily="34" charset="-34"/>
                <a:cs typeface="IrisUPC" pitchFamily="34" charset="-34"/>
              </a:rPr>
              <a:t>(สำนัก/กลุ่ม /งาน)</a:t>
            </a:r>
          </a:p>
        </p:txBody>
      </p:sp>
      <p:sp>
        <p:nvSpPr>
          <p:cNvPr id="38939" name="Line 14"/>
          <p:cNvSpPr>
            <a:spLocks noChangeShapeType="1"/>
          </p:cNvSpPr>
          <p:nvPr/>
        </p:nvSpPr>
        <p:spPr bwMode="auto">
          <a:xfrm flipH="1">
            <a:off x="5219700" y="3014490"/>
            <a:ext cx="1036638" cy="156703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8940" name="Line 15"/>
          <p:cNvSpPr>
            <a:spLocks noChangeShapeType="1"/>
          </p:cNvSpPr>
          <p:nvPr/>
        </p:nvSpPr>
        <p:spPr bwMode="auto">
          <a:xfrm flipH="1">
            <a:off x="5838825" y="3048000"/>
            <a:ext cx="2390775" cy="1905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8941" name="Line 16"/>
          <p:cNvSpPr>
            <a:spLocks noChangeShapeType="1"/>
          </p:cNvSpPr>
          <p:nvPr/>
        </p:nvSpPr>
        <p:spPr bwMode="auto">
          <a:xfrm>
            <a:off x="1259632" y="4089400"/>
            <a:ext cx="986681" cy="8985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8942" name="Line 17"/>
          <p:cNvSpPr>
            <a:spLocks noChangeShapeType="1"/>
          </p:cNvSpPr>
          <p:nvPr/>
        </p:nvSpPr>
        <p:spPr bwMode="auto">
          <a:xfrm>
            <a:off x="4010025" y="4129070"/>
            <a:ext cx="0" cy="51912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>
            <a:prstShdw prst="shdw17" dist="17961" dir="2700000">
              <a:srgbClr val="9900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8943" name="Line 18"/>
          <p:cNvSpPr>
            <a:spLocks noChangeShapeType="1"/>
          </p:cNvSpPr>
          <p:nvPr/>
        </p:nvSpPr>
        <p:spPr bwMode="auto">
          <a:xfrm>
            <a:off x="3995738" y="5244058"/>
            <a:ext cx="0" cy="523330"/>
          </a:xfrm>
          <a:prstGeom prst="line">
            <a:avLst/>
          </a:prstGeom>
          <a:noFill/>
          <a:ln w="28575">
            <a:solidFill>
              <a:srgbClr val="660066"/>
            </a:solidFill>
            <a:prstDash val="lgDash"/>
            <a:round/>
            <a:headEnd/>
            <a:tailEnd type="triangl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cxnSp>
        <p:nvCxnSpPr>
          <p:cNvPr id="38944" name="ลูกศรเชื่อมต่อแบบตรง 23"/>
          <p:cNvCxnSpPr>
            <a:cxnSpLocks noChangeShapeType="1"/>
          </p:cNvCxnSpPr>
          <p:nvPr/>
        </p:nvCxnSpPr>
        <p:spPr bwMode="auto">
          <a:xfrm>
            <a:off x="1355725" y="2640954"/>
            <a:ext cx="0" cy="864246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45" name="ลูกศรเชื่อมต่อแบบตรง 24"/>
          <p:cNvCxnSpPr>
            <a:cxnSpLocks noChangeShapeType="1"/>
          </p:cNvCxnSpPr>
          <p:nvPr/>
        </p:nvCxnSpPr>
        <p:spPr bwMode="auto">
          <a:xfrm>
            <a:off x="3995738" y="2670177"/>
            <a:ext cx="0" cy="758823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AutoShape 4"/>
          <p:cNvSpPr>
            <a:spLocks noChangeArrowheads="1"/>
          </p:cNvSpPr>
          <p:nvPr/>
        </p:nvSpPr>
        <p:spPr bwMode="gray">
          <a:xfrm>
            <a:off x="971600" y="695325"/>
            <a:ext cx="6177340" cy="1149499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30A0"/>
              </a:gs>
              <a:gs pos="50000">
                <a:srgbClr val="7030A0"/>
              </a:gs>
              <a:gs pos="100000">
                <a:schemeClr val="bg1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3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สรุปขั้นตอนการจัดทำรายงาน</a:t>
            </a:r>
          </a:p>
          <a:p>
            <a:pPr algn="ctr">
              <a:defRPr/>
            </a:pPr>
            <a:r>
              <a:rPr lang="th-TH" sz="3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ก. ส่วนงานย่อย (สำนัก/กลุ่ม/งาน)</a:t>
            </a:r>
            <a:endParaRPr lang="en-US" sz="3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กลุ่ม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2" name="รูปภาพ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13" name="รูปภาพ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647" y="188640"/>
              <a:ext cx="957833" cy="1395552"/>
            </a:xfrm>
            <a:prstGeom prst="rect">
              <a:avLst/>
            </a:prstGeom>
          </p:spPr>
        </p:pic>
      </p:grpSp>
      <p:sp>
        <p:nvSpPr>
          <p:cNvPr id="3993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560" y="2204864"/>
            <a:ext cx="7467600" cy="355699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th-TH" sz="3500" b="1" dirty="0" smtClean="0">
                <a:solidFill>
                  <a:srgbClr val="000099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</a:t>
            </a:r>
            <a:r>
              <a:rPr lang="th-TH" altLang="th-TH" sz="3500" b="1" u="sng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แบบที่จัดส่งให้ผู้รับผิดชอบ</a:t>
            </a:r>
            <a:r>
              <a:rPr lang="th-TH" altLang="th-TH" sz="35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                                                       </a:t>
            </a:r>
            <a:r>
              <a:rPr lang="th-TH" altLang="th-TH" sz="3500" b="1" dirty="0" smtClean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- แบบ </a:t>
            </a:r>
            <a:r>
              <a:rPr lang="th-TH" altLang="th-TH" sz="3500" b="1" dirty="0" err="1" smtClean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ปย</a:t>
            </a:r>
            <a:r>
              <a:rPr lang="th-TH" altLang="th-TH" sz="3500" b="1" dirty="0" smtClean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 1                                                                             - แบบ </a:t>
            </a:r>
            <a:r>
              <a:rPr lang="th-TH" altLang="th-TH" sz="3500" b="1" dirty="0" err="1" smtClean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ปย</a:t>
            </a:r>
            <a:r>
              <a:rPr lang="th-TH" altLang="th-TH" sz="3500" b="1" dirty="0" smtClean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 2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th-TH" sz="3500" b="1" dirty="0" smtClean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 - แบบติดตาม </a:t>
            </a:r>
            <a:r>
              <a:rPr lang="th-TH" altLang="th-TH" sz="3500" b="1" dirty="0" err="1" smtClean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ปย</a:t>
            </a:r>
            <a:r>
              <a:rPr lang="th-TH" altLang="th-TH" sz="3500" b="1" dirty="0" smtClean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 2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th-TH" sz="3500" b="1" dirty="0" smtClean="0">
                <a:solidFill>
                  <a:srgbClr val="000099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</a:t>
            </a:r>
            <a:r>
              <a:rPr lang="th-TH" altLang="th-TH" sz="3500" b="1" u="sng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แบบที่เก็บไว้ที่ สำนัก/กลุ่ม/งาน</a:t>
            </a:r>
            <a:r>
              <a:rPr lang="th-TH" altLang="th-TH" sz="35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                                                 </a:t>
            </a:r>
            <a:r>
              <a:rPr lang="th-TH" altLang="th-TH" sz="3500" b="1" dirty="0" smtClean="0">
                <a:solidFill>
                  <a:srgbClr val="008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- </a:t>
            </a:r>
            <a:r>
              <a:rPr lang="th-TH" altLang="th-TH" sz="3500" b="1" dirty="0" smtClean="0">
                <a:solidFill>
                  <a:srgbClr val="0000FF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แบบประเมิน 5 องค์ประกอบ</a:t>
            </a:r>
            <a:endParaRPr lang="th-TH" altLang="th-TH" dirty="0" smtClean="0"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gray">
          <a:xfrm>
            <a:off x="392820" y="798948"/>
            <a:ext cx="7149008" cy="940321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30A0"/>
              </a:gs>
              <a:gs pos="50000">
                <a:srgbClr val="7030A0"/>
              </a:gs>
              <a:gs pos="100000">
                <a:schemeClr val="bg1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สรุปแบบรายงานที่ สำนัก /กลุ่ม/ งาน ต้องดำเนินการ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กลุ่ม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8" name="รูปภาพ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10" name="รูปภาพ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647" y="188640"/>
              <a:ext cx="957833" cy="1395552"/>
            </a:xfrm>
            <a:prstGeom prst="rect">
              <a:avLst/>
            </a:prstGeom>
          </p:spPr>
        </p:pic>
      </p:grpSp>
      <p:sp>
        <p:nvSpPr>
          <p:cNvPr id="4096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0063" y="2060848"/>
            <a:ext cx="7907337" cy="46466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th-TH" sz="41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ข. หน่วยรับตรวจ </a:t>
            </a:r>
            <a:r>
              <a:rPr lang="th-TH" altLang="th-TH" sz="4100" b="1" dirty="0" smtClean="0">
                <a:solidFill>
                  <a:srgbClr val="0000FF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(</a:t>
            </a:r>
            <a:r>
              <a:rPr lang="th-TH" altLang="th-TH" sz="4100" b="1" dirty="0" err="1" smtClean="0">
                <a:solidFill>
                  <a:srgbClr val="0000FF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สพฐ</a:t>
            </a:r>
            <a:r>
              <a:rPr lang="th-TH" altLang="th-TH" sz="4100" b="1" dirty="0" smtClean="0">
                <a:solidFill>
                  <a:srgbClr val="0000FF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./</a:t>
            </a:r>
            <a:r>
              <a:rPr lang="th-TH" altLang="th-TH" sz="4100" b="1" dirty="0" err="1" smtClean="0">
                <a:solidFill>
                  <a:srgbClr val="0000FF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สพป</a:t>
            </a:r>
            <a:r>
              <a:rPr lang="th-TH" altLang="th-TH" sz="4100" b="1" dirty="0" smtClean="0">
                <a:solidFill>
                  <a:srgbClr val="0000FF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./</a:t>
            </a:r>
            <a:r>
              <a:rPr lang="th-TH" altLang="th-TH" sz="4100" b="1" dirty="0" err="1" smtClean="0">
                <a:solidFill>
                  <a:srgbClr val="0000FF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สพ</a:t>
            </a:r>
            <a:r>
              <a:rPr lang="th-TH" altLang="th-TH" sz="4100" b="1" dirty="0" smtClean="0">
                <a:solidFill>
                  <a:srgbClr val="0000FF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ม./โรงเรียน)   </a:t>
            </a:r>
            <a:r>
              <a:rPr lang="th-TH" altLang="th-TH" sz="4100" b="1" u="sng" dirty="0" smtClean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ณ วันที่ 30 ก.ย. 58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th-TH" sz="41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1. แต่งตั้งคณะทำงาน/กรรมการ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th-TH" sz="41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2. นำ</a:t>
            </a:r>
            <a:r>
              <a:rPr lang="th-TH" altLang="th-TH" sz="4100" b="1" dirty="0" smtClean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แบบ ปอ.3 (ปี 57) </a:t>
            </a:r>
            <a:r>
              <a:rPr lang="th-TH" altLang="th-TH" sz="41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มาติดตามผล              การปฏิบัติงานแล้วสรุปลงใน</a:t>
            </a:r>
            <a:r>
              <a:rPr lang="th-TH" altLang="th-TH" sz="4100" b="1" u="sng" dirty="0" smtClean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แบบติดตาม ปอ.3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th-TH" sz="4100" b="1" dirty="0" smtClean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 </a:t>
            </a:r>
            <a:r>
              <a:rPr lang="th-TH" altLang="th-TH" sz="41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(</a:t>
            </a:r>
            <a:r>
              <a:rPr lang="th-TH" altLang="th-TH" sz="4100" b="1" dirty="0" err="1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สพฐ</a:t>
            </a:r>
            <a:r>
              <a:rPr lang="th-TH" altLang="th-TH" sz="41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 กำหนดแบบให้)</a:t>
            </a: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208986" y="798948"/>
            <a:ext cx="7541827" cy="940321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30A0"/>
              </a:gs>
              <a:gs pos="50000">
                <a:srgbClr val="7030A0"/>
              </a:gs>
              <a:gs pos="100000">
                <a:schemeClr val="bg1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ขั้นตอนการจัดทำรายงานการประเมินผลการควบคุมภายใน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กลุ่ม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62" name="รูปภาพ 6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66" name="รูปภาพ 6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647" y="188640"/>
              <a:ext cx="957833" cy="1395552"/>
            </a:xfrm>
            <a:prstGeom prst="rect">
              <a:avLst/>
            </a:prstGeom>
          </p:spPr>
        </p:pic>
      </p:grpSp>
      <p:sp>
        <p:nvSpPr>
          <p:cNvPr id="14" name="AutoShape 4"/>
          <p:cNvSpPr>
            <a:spLocks noChangeArrowheads="1"/>
          </p:cNvSpPr>
          <p:nvPr/>
        </p:nvSpPr>
        <p:spPr bwMode="gray">
          <a:xfrm>
            <a:off x="1346943" y="980728"/>
            <a:ext cx="6400800" cy="9144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30A0"/>
              </a:gs>
              <a:gs pos="50000">
                <a:srgbClr val="7030A0"/>
              </a:gs>
              <a:gs pos="100000">
                <a:schemeClr val="bg1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แบบฟอร์มของหน่วยรับตรวจ</a:t>
            </a:r>
            <a:endParaRPr lang="en-US" sz="5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13322" name="Text Box 16"/>
          <p:cNvSpPr txBox="1">
            <a:spLocks noChangeArrowheads="1"/>
          </p:cNvSpPr>
          <p:nvPr/>
        </p:nvSpPr>
        <p:spPr bwMode="gray">
          <a:xfrm>
            <a:off x="1095178" y="2990505"/>
            <a:ext cx="169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/>
            <a:endParaRPr lang="en-US" altLang="th-TH" sz="1800"/>
          </a:p>
        </p:txBody>
      </p:sp>
      <p:sp>
        <p:nvSpPr>
          <p:cNvPr id="13335" name="Text Box 43"/>
          <p:cNvSpPr txBox="1">
            <a:spLocks noChangeArrowheads="1"/>
          </p:cNvSpPr>
          <p:nvPr/>
        </p:nvSpPr>
        <p:spPr bwMode="gray">
          <a:xfrm>
            <a:off x="5562403" y="2990505"/>
            <a:ext cx="174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/>
            <a:endParaRPr lang="en-US" altLang="th-TH" sz="1800"/>
          </a:p>
        </p:txBody>
      </p:sp>
      <p:sp>
        <p:nvSpPr>
          <p:cNvPr id="13343" name="Text Box 43"/>
          <p:cNvSpPr txBox="1">
            <a:spLocks noChangeArrowheads="1"/>
          </p:cNvSpPr>
          <p:nvPr/>
        </p:nvSpPr>
        <p:spPr bwMode="gray">
          <a:xfrm>
            <a:off x="7848403" y="2965105"/>
            <a:ext cx="174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/>
            <a:endParaRPr lang="en-US" altLang="th-TH" sz="1800"/>
          </a:p>
        </p:txBody>
      </p:sp>
      <p:sp>
        <p:nvSpPr>
          <p:cNvPr id="5" name="วงรี 4"/>
          <p:cNvSpPr/>
          <p:nvPr/>
        </p:nvSpPr>
        <p:spPr>
          <a:xfrm>
            <a:off x="57286" y="3185678"/>
            <a:ext cx="2257425" cy="2651571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5875">
            <a:solidFill>
              <a:srgbClr val="F6F6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323" name="Text Box 17"/>
          <p:cNvSpPr txBox="1">
            <a:spLocks noChangeArrowheads="1"/>
          </p:cNvSpPr>
          <p:nvPr/>
        </p:nvSpPr>
        <p:spPr bwMode="gray">
          <a:xfrm>
            <a:off x="214115" y="3679480"/>
            <a:ext cx="2022475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/>
            <a:r>
              <a:rPr lang="th-TH" altLang="th-TH" sz="32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หนังสือรับรองการประเมินผล        การควบคุมภายใน</a:t>
            </a:r>
            <a:endParaRPr lang="en-US" altLang="th-TH" sz="4000" b="1" dirty="0"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  <p:grpSp>
        <p:nvGrpSpPr>
          <p:cNvPr id="6" name="กลุ่ม 5"/>
          <p:cNvGrpSpPr/>
          <p:nvPr/>
        </p:nvGrpSpPr>
        <p:grpSpPr>
          <a:xfrm>
            <a:off x="453828" y="2680943"/>
            <a:ext cx="1428750" cy="876300"/>
            <a:chOff x="435421" y="2477418"/>
            <a:chExt cx="1428750" cy="876300"/>
          </a:xfrm>
        </p:grpSpPr>
        <p:grpSp>
          <p:nvGrpSpPr>
            <p:cNvPr id="13321" name="Group 10"/>
            <p:cNvGrpSpPr>
              <a:grpSpLocks/>
            </p:cNvGrpSpPr>
            <p:nvPr/>
          </p:nvGrpSpPr>
          <p:grpSpPr bwMode="auto">
            <a:xfrm>
              <a:off x="435421" y="2477418"/>
              <a:ext cx="1428750" cy="876300"/>
              <a:chOff x="1289" y="582"/>
              <a:chExt cx="668" cy="668"/>
            </a:xfrm>
          </p:grpSpPr>
          <p:sp>
            <p:nvSpPr>
              <p:cNvPr id="13369" name="Oval 11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1pPr>
                <a:lvl2pPr marL="742950" indent="-28575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2pPr>
                <a:lvl3pPr marL="11430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3pPr>
                <a:lvl4pPr marL="16002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4pPr>
                <a:lvl5pPr marL="20574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9pPr>
              </a:lstStyle>
              <a:p>
                <a:pPr eaLnBrk="1" hangingPunct="1"/>
                <a:endParaRPr lang="th-TH" altLang="th-TH" sz="1800"/>
              </a:p>
            </p:txBody>
          </p:sp>
          <p:sp>
            <p:nvSpPr>
              <p:cNvPr id="13370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8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1pPr>
                <a:lvl2pPr marL="742950" indent="-28575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2pPr>
                <a:lvl3pPr marL="11430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3pPr>
                <a:lvl4pPr marL="16002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4pPr>
                <a:lvl5pPr marL="20574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9pPr>
              </a:lstStyle>
              <a:p>
                <a:pPr eaLnBrk="1" hangingPunct="1"/>
                <a:endParaRPr lang="th-TH" altLang="th-TH" sz="1800"/>
              </a:p>
            </p:txBody>
          </p:sp>
          <p:sp>
            <p:nvSpPr>
              <p:cNvPr id="13371" name="Oval 13"/>
              <p:cNvSpPr>
                <a:spLocks noChangeArrowheads="1"/>
              </p:cNvSpPr>
              <p:nvPr/>
            </p:nvSpPr>
            <p:spPr bwMode="gray">
              <a:xfrm>
                <a:off x="1304" y="590"/>
                <a:ext cx="632" cy="63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1pPr>
                <a:lvl2pPr marL="742950" indent="-28575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2pPr>
                <a:lvl3pPr marL="11430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3pPr>
                <a:lvl4pPr marL="16002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4pPr>
                <a:lvl5pPr marL="20574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9pPr>
              </a:lstStyle>
              <a:p>
                <a:pPr eaLnBrk="1" hangingPunct="1"/>
                <a:endParaRPr lang="th-TH" altLang="th-TH" sz="1800"/>
              </a:p>
            </p:txBody>
          </p:sp>
          <p:sp>
            <p:nvSpPr>
              <p:cNvPr id="13372" name="Oval 14"/>
              <p:cNvSpPr>
                <a:spLocks noChangeArrowheads="1"/>
              </p:cNvSpPr>
              <p:nvPr/>
            </p:nvSpPr>
            <p:spPr bwMode="gray">
              <a:xfrm>
                <a:off x="1310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1pPr>
                <a:lvl2pPr marL="742950" indent="-28575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2pPr>
                <a:lvl3pPr marL="11430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3pPr>
                <a:lvl4pPr marL="16002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4pPr>
                <a:lvl5pPr marL="20574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9pPr>
              </a:lstStyle>
              <a:p>
                <a:pPr eaLnBrk="1" hangingPunct="1"/>
                <a:endParaRPr lang="th-TH" altLang="th-TH" sz="1800"/>
              </a:p>
            </p:txBody>
          </p:sp>
          <p:sp>
            <p:nvSpPr>
              <p:cNvPr id="13373" name="Oval 15"/>
              <p:cNvSpPr>
                <a:spLocks noChangeArrowheads="1"/>
              </p:cNvSpPr>
              <p:nvPr/>
            </p:nvSpPr>
            <p:spPr bwMode="gray">
              <a:xfrm>
                <a:off x="1347" y="613"/>
                <a:ext cx="533" cy="47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1pPr>
                <a:lvl2pPr marL="742950" indent="-28575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2pPr>
                <a:lvl3pPr marL="11430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3pPr>
                <a:lvl4pPr marL="16002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4pPr>
                <a:lvl5pPr marL="20574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9pPr>
              </a:lstStyle>
              <a:p>
                <a:pPr eaLnBrk="1" hangingPunct="1"/>
                <a:endParaRPr lang="th-TH" altLang="th-TH" sz="1800"/>
              </a:p>
            </p:txBody>
          </p:sp>
        </p:grpSp>
        <p:sp>
          <p:nvSpPr>
            <p:cNvPr id="13347" name="TextBox 106"/>
            <p:cNvSpPr txBox="1">
              <a:spLocks noChangeArrowheads="1"/>
            </p:cNvSpPr>
            <p:nvPr/>
          </p:nvSpPr>
          <p:spPr bwMode="auto">
            <a:xfrm>
              <a:off x="578296" y="2691730"/>
              <a:ext cx="1071562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1pPr>
              <a:lvl2pPr marL="742950" indent="-285750"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2pPr>
              <a:lvl3pPr marL="1143000" indent="-228600"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3pPr>
              <a:lvl4pPr marL="1600200" indent="-228600"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4pPr>
              <a:lvl5pPr marL="2057400" indent="-228600"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9pPr>
            </a:lstStyle>
            <a:p>
              <a:pPr eaLnBrk="1" hangingPunct="1"/>
              <a:r>
                <a:rPr lang="th-TH" altLang="th-TH" sz="2400" dirty="0">
                  <a:solidFill>
                    <a:srgbClr val="000099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แบบ ปอ.1</a:t>
              </a:r>
              <a:endParaRPr lang="en-US" altLang="th-TH" sz="2400" dirty="0">
                <a:solidFill>
                  <a:srgbClr val="000099"/>
                </a:solidFill>
                <a:latin typeface="IrisUPC" panose="020B0604020202020204" pitchFamily="34" charset="-34"/>
                <a:cs typeface="IrisUPC" panose="020B0604020202020204" pitchFamily="34" charset="-34"/>
              </a:endParaRPr>
            </a:p>
          </p:txBody>
        </p:sp>
      </p:grpSp>
      <p:sp>
        <p:nvSpPr>
          <p:cNvPr id="70" name="วงรี 69"/>
          <p:cNvSpPr/>
          <p:nvPr/>
        </p:nvSpPr>
        <p:spPr>
          <a:xfrm>
            <a:off x="2309011" y="3247577"/>
            <a:ext cx="2257425" cy="265157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rgbClr val="F6F6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328" name="Text Box 29"/>
          <p:cNvSpPr txBox="1">
            <a:spLocks noChangeArrowheads="1"/>
          </p:cNvSpPr>
          <p:nvPr/>
        </p:nvSpPr>
        <p:spPr bwMode="gray">
          <a:xfrm>
            <a:off x="2440336" y="3679480"/>
            <a:ext cx="203517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/>
            <a:r>
              <a:rPr lang="th-TH" altLang="th-TH" b="1" dirty="0">
                <a:latin typeface="IrisUPC" panose="020B0604020202020204" pitchFamily="34" charset="-34"/>
                <a:cs typeface="IrisUPC" panose="020B0604020202020204" pitchFamily="34" charset="-34"/>
              </a:rPr>
              <a:t>รายงานผล      การประเมินองค์ประกอบของการควบคุมภายใน</a:t>
            </a:r>
            <a:endParaRPr lang="en-US" altLang="th-TH" b="1" dirty="0"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  <p:grpSp>
        <p:nvGrpSpPr>
          <p:cNvPr id="7" name="กลุ่ม 6"/>
          <p:cNvGrpSpPr/>
          <p:nvPr/>
        </p:nvGrpSpPr>
        <p:grpSpPr>
          <a:xfrm>
            <a:off x="2711253" y="2715868"/>
            <a:ext cx="1428750" cy="876300"/>
            <a:chOff x="2692846" y="2512343"/>
            <a:chExt cx="1428750" cy="876300"/>
          </a:xfrm>
        </p:grpSpPr>
        <p:grpSp>
          <p:nvGrpSpPr>
            <p:cNvPr id="13348" name="Group 10"/>
            <p:cNvGrpSpPr>
              <a:grpSpLocks/>
            </p:cNvGrpSpPr>
            <p:nvPr/>
          </p:nvGrpSpPr>
          <p:grpSpPr bwMode="auto">
            <a:xfrm>
              <a:off x="2692846" y="2512343"/>
              <a:ext cx="1428750" cy="876300"/>
              <a:chOff x="1289" y="582"/>
              <a:chExt cx="668" cy="668"/>
            </a:xfrm>
          </p:grpSpPr>
          <p:sp>
            <p:nvSpPr>
              <p:cNvPr id="13364" name="Oval 11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1pPr>
                <a:lvl2pPr marL="742950" indent="-28575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2pPr>
                <a:lvl3pPr marL="11430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3pPr>
                <a:lvl4pPr marL="16002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4pPr>
                <a:lvl5pPr marL="20574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9pPr>
              </a:lstStyle>
              <a:p>
                <a:pPr eaLnBrk="1" hangingPunct="1"/>
                <a:endParaRPr lang="th-TH" altLang="th-TH" sz="1800"/>
              </a:p>
            </p:txBody>
          </p:sp>
          <p:sp>
            <p:nvSpPr>
              <p:cNvPr id="13365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8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1pPr>
                <a:lvl2pPr marL="742950" indent="-28575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2pPr>
                <a:lvl3pPr marL="11430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3pPr>
                <a:lvl4pPr marL="16002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4pPr>
                <a:lvl5pPr marL="20574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9pPr>
              </a:lstStyle>
              <a:p>
                <a:pPr eaLnBrk="1" hangingPunct="1"/>
                <a:endParaRPr lang="th-TH" altLang="th-TH" sz="1800"/>
              </a:p>
            </p:txBody>
          </p:sp>
          <p:sp>
            <p:nvSpPr>
              <p:cNvPr id="13366" name="Oval 13"/>
              <p:cNvSpPr>
                <a:spLocks noChangeArrowheads="1"/>
              </p:cNvSpPr>
              <p:nvPr/>
            </p:nvSpPr>
            <p:spPr bwMode="gray">
              <a:xfrm>
                <a:off x="1304" y="590"/>
                <a:ext cx="632" cy="63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1pPr>
                <a:lvl2pPr marL="742950" indent="-28575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2pPr>
                <a:lvl3pPr marL="11430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3pPr>
                <a:lvl4pPr marL="16002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4pPr>
                <a:lvl5pPr marL="20574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9pPr>
              </a:lstStyle>
              <a:p>
                <a:pPr eaLnBrk="1" hangingPunct="1"/>
                <a:endParaRPr lang="th-TH" altLang="th-TH" sz="1800"/>
              </a:p>
            </p:txBody>
          </p:sp>
          <p:sp>
            <p:nvSpPr>
              <p:cNvPr id="13367" name="Oval 14"/>
              <p:cNvSpPr>
                <a:spLocks noChangeArrowheads="1"/>
              </p:cNvSpPr>
              <p:nvPr/>
            </p:nvSpPr>
            <p:spPr bwMode="gray">
              <a:xfrm>
                <a:off x="1310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1pPr>
                <a:lvl2pPr marL="742950" indent="-28575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2pPr>
                <a:lvl3pPr marL="11430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3pPr>
                <a:lvl4pPr marL="16002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4pPr>
                <a:lvl5pPr marL="20574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9pPr>
              </a:lstStyle>
              <a:p>
                <a:pPr eaLnBrk="1" hangingPunct="1"/>
                <a:endParaRPr lang="th-TH" altLang="th-TH" sz="1800"/>
              </a:p>
            </p:txBody>
          </p:sp>
          <p:sp>
            <p:nvSpPr>
              <p:cNvPr id="13368" name="Oval 15"/>
              <p:cNvSpPr>
                <a:spLocks noChangeArrowheads="1"/>
              </p:cNvSpPr>
              <p:nvPr/>
            </p:nvSpPr>
            <p:spPr bwMode="gray">
              <a:xfrm>
                <a:off x="1347" y="613"/>
                <a:ext cx="533" cy="47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1pPr>
                <a:lvl2pPr marL="742950" indent="-28575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2pPr>
                <a:lvl3pPr marL="11430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3pPr>
                <a:lvl4pPr marL="16002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4pPr>
                <a:lvl5pPr marL="20574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9pPr>
              </a:lstStyle>
              <a:p>
                <a:pPr eaLnBrk="1" hangingPunct="1"/>
                <a:endParaRPr lang="th-TH" altLang="th-TH" sz="1800"/>
              </a:p>
            </p:txBody>
          </p:sp>
        </p:grpSp>
        <p:sp>
          <p:nvSpPr>
            <p:cNvPr id="13349" name="TextBox 113"/>
            <p:cNvSpPr txBox="1">
              <a:spLocks noChangeArrowheads="1"/>
            </p:cNvSpPr>
            <p:nvPr/>
          </p:nvSpPr>
          <p:spPr bwMode="auto">
            <a:xfrm>
              <a:off x="2835721" y="2726655"/>
              <a:ext cx="1071562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1pPr>
              <a:lvl2pPr marL="742950" indent="-285750"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2pPr>
              <a:lvl3pPr marL="1143000" indent="-228600"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3pPr>
              <a:lvl4pPr marL="1600200" indent="-228600"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4pPr>
              <a:lvl5pPr marL="2057400" indent="-228600"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9pPr>
            </a:lstStyle>
            <a:p>
              <a:pPr eaLnBrk="1" hangingPunct="1"/>
              <a:r>
                <a:rPr lang="th-TH" altLang="th-TH" sz="2400" dirty="0">
                  <a:solidFill>
                    <a:srgbClr val="000099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แบบ ปอ.2</a:t>
              </a:r>
              <a:endParaRPr lang="en-US" altLang="th-TH" sz="2400" dirty="0">
                <a:solidFill>
                  <a:srgbClr val="000099"/>
                </a:solidFill>
                <a:latin typeface="IrisUPC" panose="020B0604020202020204" pitchFamily="34" charset="-34"/>
                <a:cs typeface="IrisUPC" panose="020B0604020202020204" pitchFamily="34" charset="-34"/>
              </a:endParaRPr>
            </a:p>
          </p:txBody>
        </p:sp>
      </p:grpSp>
      <p:sp>
        <p:nvSpPr>
          <p:cNvPr id="73" name="วงรี 72"/>
          <p:cNvSpPr/>
          <p:nvPr/>
        </p:nvSpPr>
        <p:spPr>
          <a:xfrm>
            <a:off x="4565750" y="3290853"/>
            <a:ext cx="2257425" cy="2651571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5875">
            <a:solidFill>
              <a:srgbClr val="F6F6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336" name="Text Box 44"/>
          <p:cNvSpPr txBox="1">
            <a:spLocks noChangeArrowheads="1"/>
          </p:cNvSpPr>
          <p:nvPr/>
        </p:nvSpPr>
        <p:spPr bwMode="gray">
          <a:xfrm>
            <a:off x="4652765" y="3679480"/>
            <a:ext cx="2085975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/>
            <a:r>
              <a:rPr lang="th-TH" altLang="th-TH" sz="3200" b="1" dirty="0">
                <a:latin typeface="IrisUPC" panose="020B0604020202020204" pitchFamily="34" charset="-34"/>
                <a:cs typeface="IrisUPC" panose="020B0604020202020204" pitchFamily="34" charset="-34"/>
              </a:rPr>
              <a:t>รายงานแผน  การปรับปรุง  การควบคุมภายใน</a:t>
            </a:r>
            <a:endParaRPr lang="en-US" altLang="th-TH" sz="3200" b="1" dirty="0"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  <p:grpSp>
        <p:nvGrpSpPr>
          <p:cNvPr id="8" name="กลุ่ม 7"/>
          <p:cNvGrpSpPr/>
          <p:nvPr/>
        </p:nvGrpSpPr>
        <p:grpSpPr>
          <a:xfrm>
            <a:off x="4997253" y="2752380"/>
            <a:ext cx="1428750" cy="876300"/>
            <a:chOff x="4978846" y="2548855"/>
            <a:chExt cx="1428750" cy="876300"/>
          </a:xfrm>
        </p:grpSpPr>
        <p:grpSp>
          <p:nvGrpSpPr>
            <p:cNvPr id="13350" name="Group 10"/>
            <p:cNvGrpSpPr>
              <a:grpSpLocks/>
            </p:cNvGrpSpPr>
            <p:nvPr/>
          </p:nvGrpSpPr>
          <p:grpSpPr bwMode="auto">
            <a:xfrm>
              <a:off x="4978846" y="2548855"/>
              <a:ext cx="1428750" cy="876300"/>
              <a:chOff x="1289" y="582"/>
              <a:chExt cx="668" cy="668"/>
            </a:xfrm>
          </p:grpSpPr>
          <p:sp>
            <p:nvSpPr>
              <p:cNvPr id="13359" name="Oval 11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1pPr>
                <a:lvl2pPr marL="742950" indent="-28575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2pPr>
                <a:lvl3pPr marL="11430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3pPr>
                <a:lvl4pPr marL="16002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4pPr>
                <a:lvl5pPr marL="20574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9pPr>
              </a:lstStyle>
              <a:p>
                <a:pPr eaLnBrk="1" hangingPunct="1"/>
                <a:endParaRPr lang="th-TH" altLang="th-TH" sz="1800"/>
              </a:p>
            </p:txBody>
          </p:sp>
          <p:sp>
            <p:nvSpPr>
              <p:cNvPr id="13360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8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1pPr>
                <a:lvl2pPr marL="742950" indent="-28575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2pPr>
                <a:lvl3pPr marL="11430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3pPr>
                <a:lvl4pPr marL="16002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4pPr>
                <a:lvl5pPr marL="20574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9pPr>
              </a:lstStyle>
              <a:p>
                <a:pPr eaLnBrk="1" hangingPunct="1"/>
                <a:endParaRPr lang="th-TH" altLang="th-TH" sz="1800"/>
              </a:p>
            </p:txBody>
          </p:sp>
          <p:sp>
            <p:nvSpPr>
              <p:cNvPr id="13361" name="Oval 13"/>
              <p:cNvSpPr>
                <a:spLocks noChangeArrowheads="1"/>
              </p:cNvSpPr>
              <p:nvPr/>
            </p:nvSpPr>
            <p:spPr bwMode="gray">
              <a:xfrm>
                <a:off x="1304" y="590"/>
                <a:ext cx="632" cy="63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1pPr>
                <a:lvl2pPr marL="742950" indent="-28575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2pPr>
                <a:lvl3pPr marL="11430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3pPr>
                <a:lvl4pPr marL="16002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4pPr>
                <a:lvl5pPr marL="20574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9pPr>
              </a:lstStyle>
              <a:p>
                <a:pPr eaLnBrk="1" hangingPunct="1"/>
                <a:endParaRPr lang="th-TH" altLang="th-TH" sz="1800"/>
              </a:p>
            </p:txBody>
          </p:sp>
          <p:sp>
            <p:nvSpPr>
              <p:cNvPr id="13362" name="Oval 14"/>
              <p:cNvSpPr>
                <a:spLocks noChangeArrowheads="1"/>
              </p:cNvSpPr>
              <p:nvPr/>
            </p:nvSpPr>
            <p:spPr bwMode="gray">
              <a:xfrm>
                <a:off x="1310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1pPr>
                <a:lvl2pPr marL="742950" indent="-28575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2pPr>
                <a:lvl3pPr marL="11430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3pPr>
                <a:lvl4pPr marL="16002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4pPr>
                <a:lvl5pPr marL="20574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9pPr>
              </a:lstStyle>
              <a:p>
                <a:pPr eaLnBrk="1" hangingPunct="1"/>
                <a:endParaRPr lang="th-TH" altLang="th-TH" sz="1800"/>
              </a:p>
            </p:txBody>
          </p:sp>
          <p:sp>
            <p:nvSpPr>
              <p:cNvPr id="13363" name="Oval 15"/>
              <p:cNvSpPr>
                <a:spLocks noChangeArrowheads="1"/>
              </p:cNvSpPr>
              <p:nvPr/>
            </p:nvSpPr>
            <p:spPr bwMode="gray">
              <a:xfrm>
                <a:off x="1347" y="613"/>
                <a:ext cx="533" cy="47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1pPr>
                <a:lvl2pPr marL="742950" indent="-28575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2pPr>
                <a:lvl3pPr marL="11430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3pPr>
                <a:lvl4pPr marL="16002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4pPr>
                <a:lvl5pPr marL="20574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9pPr>
              </a:lstStyle>
              <a:p>
                <a:pPr eaLnBrk="1" hangingPunct="1"/>
                <a:endParaRPr lang="th-TH" altLang="th-TH" sz="1800"/>
              </a:p>
            </p:txBody>
          </p:sp>
        </p:grpSp>
        <p:sp>
          <p:nvSpPr>
            <p:cNvPr id="13351" name="TextBox 120"/>
            <p:cNvSpPr txBox="1">
              <a:spLocks noChangeArrowheads="1"/>
            </p:cNvSpPr>
            <p:nvPr/>
          </p:nvSpPr>
          <p:spPr bwMode="auto">
            <a:xfrm>
              <a:off x="5121721" y="2763168"/>
              <a:ext cx="1071562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1pPr>
              <a:lvl2pPr marL="742950" indent="-285750"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2pPr>
              <a:lvl3pPr marL="1143000" indent="-228600"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3pPr>
              <a:lvl4pPr marL="1600200" indent="-228600"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4pPr>
              <a:lvl5pPr marL="2057400" indent="-228600"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9pPr>
            </a:lstStyle>
            <a:p>
              <a:pPr eaLnBrk="1" hangingPunct="1"/>
              <a:r>
                <a:rPr lang="th-TH" altLang="th-TH" sz="2400" dirty="0">
                  <a:solidFill>
                    <a:srgbClr val="000099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แบบ ปอ.3</a:t>
              </a:r>
              <a:endParaRPr lang="en-US" altLang="th-TH" sz="2400" dirty="0">
                <a:solidFill>
                  <a:srgbClr val="000099"/>
                </a:solidFill>
                <a:latin typeface="IrisUPC" panose="020B0604020202020204" pitchFamily="34" charset="-34"/>
                <a:cs typeface="IrisUPC" panose="020B0604020202020204" pitchFamily="34" charset="-34"/>
              </a:endParaRPr>
            </a:p>
          </p:txBody>
        </p:sp>
      </p:grpSp>
      <p:sp>
        <p:nvSpPr>
          <p:cNvPr id="74" name="วงรี 73"/>
          <p:cNvSpPr/>
          <p:nvPr/>
        </p:nvSpPr>
        <p:spPr>
          <a:xfrm>
            <a:off x="6816789" y="3265820"/>
            <a:ext cx="2257425" cy="265157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5875">
            <a:solidFill>
              <a:srgbClr val="F6F6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344" name="Text Box 44"/>
          <p:cNvSpPr txBox="1">
            <a:spLocks noChangeArrowheads="1"/>
          </p:cNvSpPr>
          <p:nvPr/>
        </p:nvSpPr>
        <p:spPr bwMode="gray">
          <a:xfrm>
            <a:off x="6916540" y="3485951"/>
            <a:ext cx="2085975" cy="21698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/>
            <a:r>
              <a:rPr lang="th-TH" altLang="th-TH" sz="2700" b="1" dirty="0">
                <a:latin typeface="IrisUPC" panose="020B0604020202020204" pitchFamily="34" charset="-34"/>
                <a:cs typeface="IrisUPC" panose="020B0604020202020204" pitchFamily="34" charset="-34"/>
              </a:rPr>
              <a:t>รายงาน</a:t>
            </a:r>
            <a:r>
              <a:rPr lang="th-TH" altLang="th-TH" sz="2700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>ผล</a:t>
            </a:r>
          </a:p>
          <a:p>
            <a:pPr algn="ctr" eaLnBrk="1" hangingPunct="1"/>
            <a:r>
              <a:rPr lang="th-TH" altLang="th-TH" sz="2700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>การติดตาม</a:t>
            </a:r>
          </a:p>
          <a:p>
            <a:pPr algn="ctr" eaLnBrk="1" hangingPunct="1"/>
            <a:r>
              <a:rPr lang="th-TH" altLang="th-TH" sz="2700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>การ</a:t>
            </a:r>
            <a:r>
              <a:rPr lang="th-TH" altLang="th-TH" sz="2700" b="1" dirty="0">
                <a:latin typeface="IrisUPC" panose="020B0604020202020204" pitchFamily="34" charset="-34"/>
                <a:cs typeface="IrisUPC" panose="020B0604020202020204" pitchFamily="34" charset="-34"/>
              </a:rPr>
              <a:t>ปฏิบัติตามแผนการปรับปรุงการควบคุมภายใน</a:t>
            </a:r>
            <a:endParaRPr lang="en-US" altLang="th-TH" sz="2700" b="1" dirty="0"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  <p:grpSp>
        <p:nvGrpSpPr>
          <p:cNvPr id="9" name="กลุ่ม 8"/>
          <p:cNvGrpSpPr/>
          <p:nvPr/>
        </p:nvGrpSpPr>
        <p:grpSpPr>
          <a:xfrm>
            <a:off x="7211815" y="2680943"/>
            <a:ext cx="1571625" cy="901700"/>
            <a:chOff x="7193408" y="2477418"/>
            <a:chExt cx="1571625" cy="901700"/>
          </a:xfrm>
        </p:grpSpPr>
        <p:grpSp>
          <p:nvGrpSpPr>
            <p:cNvPr id="13352" name="Group 10"/>
            <p:cNvGrpSpPr>
              <a:grpSpLocks/>
            </p:cNvGrpSpPr>
            <p:nvPr/>
          </p:nvGrpSpPr>
          <p:grpSpPr bwMode="auto">
            <a:xfrm>
              <a:off x="7193408" y="2477418"/>
              <a:ext cx="1571625" cy="876300"/>
              <a:chOff x="1289" y="582"/>
              <a:chExt cx="668" cy="668"/>
            </a:xfrm>
          </p:grpSpPr>
          <p:sp>
            <p:nvSpPr>
              <p:cNvPr id="13354" name="Oval 11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1pPr>
                <a:lvl2pPr marL="742950" indent="-28575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2pPr>
                <a:lvl3pPr marL="11430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3pPr>
                <a:lvl4pPr marL="16002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4pPr>
                <a:lvl5pPr marL="20574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9pPr>
              </a:lstStyle>
              <a:p>
                <a:pPr eaLnBrk="1" hangingPunct="1"/>
                <a:endParaRPr lang="th-TH" altLang="th-TH" sz="1800"/>
              </a:p>
            </p:txBody>
          </p:sp>
          <p:sp>
            <p:nvSpPr>
              <p:cNvPr id="13355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8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1pPr>
                <a:lvl2pPr marL="742950" indent="-28575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2pPr>
                <a:lvl3pPr marL="11430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3pPr>
                <a:lvl4pPr marL="16002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4pPr>
                <a:lvl5pPr marL="20574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9pPr>
              </a:lstStyle>
              <a:p>
                <a:pPr eaLnBrk="1" hangingPunct="1"/>
                <a:endParaRPr lang="th-TH" altLang="th-TH" sz="1800"/>
              </a:p>
            </p:txBody>
          </p:sp>
          <p:sp>
            <p:nvSpPr>
              <p:cNvPr id="13356" name="Oval 13"/>
              <p:cNvSpPr>
                <a:spLocks noChangeArrowheads="1"/>
              </p:cNvSpPr>
              <p:nvPr/>
            </p:nvSpPr>
            <p:spPr bwMode="gray">
              <a:xfrm>
                <a:off x="1304" y="590"/>
                <a:ext cx="632" cy="63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1pPr>
                <a:lvl2pPr marL="742950" indent="-28575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2pPr>
                <a:lvl3pPr marL="11430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3pPr>
                <a:lvl4pPr marL="16002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4pPr>
                <a:lvl5pPr marL="20574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9pPr>
              </a:lstStyle>
              <a:p>
                <a:pPr eaLnBrk="1" hangingPunct="1"/>
                <a:endParaRPr lang="th-TH" altLang="th-TH" sz="1800"/>
              </a:p>
            </p:txBody>
          </p:sp>
          <p:sp>
            <p:nvSpPr>
              <p:cNvPr id="13357" name="Oval 14"/>
              <p:cNvSpPr>
                <a:spLocks noChangeArrowheads="1"/>
              </p:cNvSpPr>
              <p:nvPr/>
            </p:nvSpPr>
            <p:spPr bwMode="gray">
              <a:xfrm>
                <a:off x="1310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1pPr>
                <a:lvl2pPr marL="742950" indent="-28575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2pPr>
                <a:lvl3pPr marL="11430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3pPr>
                <a:lvl4pPr marL="16002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4pPr>
                <a:lvl5pPr marL="20574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9pPr>
              </a:lstStyle>
              <a:p>
                <a:pPr eaLnBrk="1" hangingPunct="1"/>
                <a:endParaRPr lang="th-TH" altLang="th-TH" sz="1800"/>
              </a:p>
            </p:txBody>
          </p:sp>
          <p:sp>
            <p:nvSpPr>
              <p:cNvPr id="13358" name="Oval 15"/>
              <p:cNvSpPr>
                <a:spLocks noChangeArrowheads="1"/>
              </p:cNvSpPr>
              <p:nvPr/>
            </p:nvSpPr>
            <p:spPr bwMode="gray">
              <a:xfrm>
                <a:off x="1347" y="613"/>
                <a:ext cx="533" cy="47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1pPr>
                <a:lvl2pPr marL="742950" indent="-28575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2pPr>
                <a:lvl3pPr marL="11430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3pPr>
                <a:lvl4pPr marL="16002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4pPr>
                <a:lvl5pPr marL="20574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9pPr>
              </a:lstStyle>
              <a:p>
                <a:pPr eaLnBrk="1" hangingPunct="1"/>
                <a:endParaRPr lang="th-TH" altLang="th-TH" sz="1800"/>
              </a:p>
            </p:txBody>
          </p:sp>
        </p:grpSp>
        <p:sp>
          <p:nvSpPr>
            <p:cNvPr id="13353" name="TextBox 127"/>
            <p:cNvSpPr txBox="1">
              <a:spLocks noChangeArrowheads="1"/>
            </p:cNvSpPr>
            <p:nvPr/>
          </p:nvSpPr>
          <p:spPr bwMode="auto">
            <a:xfrm>
              <a:off x="7225158" y="2548855"/>
              <a:ext cx="1428750" cy="830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1pPr>
              <a:lvl2pPr marL="742950" indent="-285750"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2pPr>
              <a:lvl3pPr marL="1143000" indent="-228600"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3pPr>
              <a:lvl4pPr marL="1600200" indent="-228600"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4pPr>
              <a:lvl5pPr marL="2057400" indent="-228600"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9pPr>
            </a:lstStyle>
            <a:p>
              <a:pPr algn="ctr" eaLnBrk="1" hangingPunct="1"/>
              <a:r>
                <a:rPr lang="th-TH" altLang="th-TH" sz="2400" dirty="0">
                  <a:solidFill>
                    <a:srgbClr val="000099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แบบ ติดตาม </a:t>
              </a:r>
            </a:p>
            <a:p>
              <a:pPr algn="ctr" eaLnBrk="1" hangingPunct="1"/>
              <a:r>
                <a:rPr lang="th-TH" altLang="th-TH" sz="2400" dirty="0">
                  <a:solidFill>
                    <a:srgbClr val="000099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ปอ. 3</a:t>
              </a:r>
              <a:endParaRPr lang="en-US" altLang="th-TH" sz="2400" dirty="0">
                <a:solidFill>
                  <a:srgbClr val="000099"/>
                </a:solidFill>
                <a:latin typeface="IrisUPC" panose="020B0604020202020204" pitchFamily="34" charset="-34"/>
                <a:cs typeface="IrisUPC" panose="020B0604020202020204" pitchFamily="34" charset="-34"/>
              </a:endParaRPr>
            </a:p>
          </p:txBody>
        </p:sp>
      </p:grp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กลุ่ม 1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4" name="รูปภาพ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15" name="รูปภาพ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647" y="188640"/>
              <a:ext cx="957833" cy="1395552"/>
            </a:xfrm>
            <a:prstGeom prst="rect">
              <a:avLst/>
            </a:prstGeom>
          </p:spPr>
        </p:pic>
      </p:grpSp>
      <p:sp>
        <p:nvSpPr>
          <p:cNvPr id="44037" name="Rectangle 61"/>
          <p:cNvSpPr>
            <a:spLocks noGrp="1" noChangeArrowheads="1"/>
          </p:cNvSpPr>
          <p:nvPr>
            <p:ph type="title"/>
          </p:nvPr>
        </p:nvSpPr>
        <p:spPr>
          <a:xfrm>
            <a:off x="323528" y="319004"/>
            <a:ext cx="8167688" cy="1524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2500" b="1" dirty="0" err="1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สพฐ</a:t>
            </a:r>
            <a:r>
              <a:rPr lang="th-TH" sz="25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./</a:t>
            </a:r>
            <a:r>
              <a:rPr lang="th-TH" sz="2500" b="1" dirty="0" err="1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สพป</a:t>
            </a:r>
            <a:r>
              <a:rPr lang="th-TH" sz="25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./</a:t>
            </a:r>
            <a:r>
              <a:rPr lang="th-TH" sz="2500" b="1" dirty="0" err="1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สพ</a:t>
            </a:r>
            <a:r>
              <a:rPr lang="th-TH" sz="25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ม./โรงเรียน......................</a:t>
            </a:r>
            <a:br>
              <a:rPr lang="th-TH" sz="25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</a:br>
            <a:r>
              <a:rPr lang="th-TH" sz="25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รายงานผลการติดตามการปฏิบัติตามแผนการปรับปรุงการควบคุมภายใน </a:t>
            </a:r>
            <a:br>
              <a:rPr lang="th-TH" sz="25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</a:br>
            <a:r>
              <a:rPr lang="th-TH" sz="25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ณ วันที่ 30  กันยายน  2558</a:t>
            </a:r>
          </a:p>
        </p:txBody>
      </p:sp>
      <p:graphicFrame>
        <p:nvGraphicFramePr>
          <p:cNvPr id="7" name="Group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62492"/>
              </p:ext>
            </p:extLst>
          </p:nvPr>
        </p:nvGraphicFramePr>
        <p:xfrm>
          <a:off x="392906" y="2307740"/>
          <a:ext cx="8358187" cy="3214689"/>
        </p:xfrm>
        <a:graphic>
          <a:graphicData uri="http://schemas.openxmlformats.org/drawingml/2006/table">
            <a:tbl>
              <a:tblPr/>
              <a:tblGrid>
                <a:gridCol w="1339963"/>
                <a:gridCol w="1446099"/>
                <a:gridCol w="1232170"/>
                <a:gridCol w="1339963"/>
                <a:gridCol w="1169151"/>
                <a:gridCol w="1830841"/>
              </a:tblGrid>
              <a:tr h="1353255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กระบวนการปฏิบัติงาน/โครงการ/กิจกรรม/ด้านของงานที่จะประเมินและวัตถุประสงค์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ของการควบคุม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(1)</a:t>
                      </a:r>
                      <a:r>
                        <a:rPr kumimoji="0" lang="th-TH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 </a:t>
                      </a:r>
                    </a:p>
                  </a:txBody>
                  <a:tcPr marL="91419" marR="91419"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ความเสี่ยงที่ยังมีอยู่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     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 (2)</a:t>
                      </a:r>
                    </a:p>
                  </a:txBody>
                  <a:tcPr marL="91419" marR="91419"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งวด/เวลา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พบจุดอ่อน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(3)</a:t>
                      </a:r>
                    </a:p>
                  </a:txBody>
                  <a:tcPr marL="91419" marR="91419"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การปรับปรุง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การควบคุม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      (4)</a:t>
                      </a:r>
                    </a:p>
                  </a:txBody>
                  <a:tcPr marL="91419" marR="91419"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กำหนดเสร็จ/ผู้รับผิดชอบ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(5)</a:t>
                      </a:r>
                    </a:p>
                  </a:txBody>
                  <a:tcPr marL="91419" marR="91419"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วิธีการติดตามและ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สรุปผลการประเมิน/ข้อคิดเห็น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(6)</a:t>
                      </a:r>
                    </a:p>
                  </a:txBody>
                  <a:tcPr marL="91419" marR="91419"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86143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risUPC" pitchFamily="34" charset="-34"/>
                        <a:ea typeface="PMingLiU" pitchFamily="18" charset="-120"/>
                        <a:cs typeface="IrisUPC" pitchFamily="34" charset="-34"/>
                      </a:endParaRPr>
                    </a:p>
                  </a:txBody>
                  <a:tcPr marL="91419" marR="91419"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risUPC" pitchFamily="34" charset="-34"/>
                        <a:ea typeface="PMingLiU" pitchFamily="18" charset="-120"/>
                        <a:cs typeface="IrisUPC" pitchFamily="34" charset="-34"/>
                      </a:endParaRPr>
                    </a:p>
                  </a:txBody>
                  <a:tcPr marL="91419" marR="91419"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risUPC" pitchFamily="34" charset="-34"/>
                        <a:ea typeface="PMingLiU" pitchFamily="18" charset="-120"/>
                        <a:cs typeface="IrisUPC" pitchFamily="34" charset="-34"/>
                      </a:endParaRPr>
                    </a:p>
                  </a:txBody>
                  <a:tcPr marL="91419" marR="91419"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risUPC" pitchFamily="34" charset="-34"/>
                        <a:ea typeface="PMingLiU" pitchFamily="18" charset="-120"/>
                        <a:cs typeface="IrisUPC" pitchFamily="34" charset="-34"/>
                      </a:endParaRPr>
                    </a:p>
                  </a:txBody>
                  <a:tcPr marL="91419" marR="91419"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IrisUPC" pitchFamily="34" charset="-34"/>
                        <a:ea typeface="PMingLiU" pitchFamily="18" charset="-120"/>
                        <a:cs typeface="IrisUPC" pitchFamily="34" charset="-34"/>
                      </a:endParaRPr>
                    </a:p>
                  </a:txBody>
                  <a:tcPr marL="91419" marR="91419"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risUPC" pitchFamily="34" charset="-34"/>
                        <a:ea typeface="PMingLiU" pitchFamily="18" charset="-120"/>
                        <a:cs typeface="IrisUPC" pitchFamily="34" charset="-34"/>
                      </a:endParaRPr>
                    </a:p>
                  </a:txBody>
                  <a:tcPr marL="91419" marR="91419"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10" name="Text Box 48"/>
          <p:cNvSpPr txBox="1">
            <a:spLocks noChangeArrowheads="1"/>
          </p:cNvSpPr>
          <p:nvPr/>
        </p:nvSpPr>
        <p:spPr bwMode="auto">
          <a:xfrm>
            <a:off x="6237288" y="1845778"/>
            <a:ext cx="2571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10" rIns="91419" bIns="45710">
            <a:spAutoFit/>
          </a:bodyPr>
          <a:lstStyle>
            <a:lvl1pPr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th-TH" altLang="th-TH" sz="2300" b="1" dirty="0">
                <a:solidFill>
                  <a:srgbClr val="0000FF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แบบติดตาม ปอ.3</a:t>
            </a:r>
          </a:p>
        </p:txBody>
      </p:sp>
      <p:sp>
        <p:nvSpPr>
          <p:cNvPr id="42011" name="Text Box 63"/>
          <p:cNvSpPr txBox="1">
            <a:spLocks noChangeArrowheads="1"/>
          </p:cNvSpPr>
          <p:nvPr/>
        </p:nvSpPr>
        <p:spPr bwMode="auto">
          <a:xfrm>
            <a:off x="6523038" y="5603875"/>
            <a:ext cx="2286000" cy="92330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91419" tIns="45710" rIns="91419" bIns="45710">
            <a:spAutoFit/>
          </a:bodyPr>
          <a:lstStyle>
            <a:lvl1pPr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th-TH" altLang="th-TH" sz="1800" b="1" dirty="0">
                <a:latin typeface="IrisUPC" panose="020B0604020202020204" pitchFamily="34" charset="-34"/>
                <a:cs typeface="IrisUPC" panose="020B0604020202020204" pitchFamily="34" charset="-34"/>
              </a:rPr>
              <a:t>ชื่อผู้รายงาน...........................</a:t>
            </a:r>
          </a:p>
          <a:p>
            <a:pPr eaLnBrk="1" hangingPunct="1">
              <a:spcBef>
                <a:spcPts val="0"/>
              </a:spcBef>
            </a:pPr>
            <a:r>
              <a:rPr lang="th-TH" altLang="th-TH" sz="1800" b="1" dirty="0">
                <a:latin typeface="IrisUPC" panose="020B0604020202020204" pitchFamily="34" charset="-34"/>
                <a:cs typeface="IrisUPC" panose="020B0604020202020204" pitchFamily="34" charset="-34"/>
              </a:rPr>
              <a:t>ตำแหน่ง................................ </a:t>
            </a:r>
          </a:p>
          <a:p>
            <a:pPr eaLnBrk="1" hangingPunct="1">
              <a:spcBef>
                <a:spcPts val="0"/>
              </a:spcBef>
            </a:pPr>
            <a:r>
              <a:rPr lang="th-TH" altLang="th-TH" sz="1800" b="1" dirty="0">
                <a:latin typeface="IrisUPC" panose="020B0604020202020204" pitchFamily="34" charset="-34"/>
                <a:cs typeface="IrisUPC" panose="020B0604020202020204" pitchFamily="34" charset="-34"/>
              </a:rPr>
              <a:t>วันที่.....เดือน.........</a:t>
            </a:r>
            <a:r>
              <a:rPr lang="th-TH" altLang="th-TH" sz="1800" b="1" dirty="0" err="1">
                <a:latin typeface="IrisUPC" panose="020B0604020202020204" pitchFamily="34" charset="-34"/>
                <a:cs typeface="IrisUPC" panose="020B0604020202020204" pitchFamily="34" charset="-34"/>
              </a:rPr>
              <a:t>พ.ศ</a:t>
            </a:r>
            <a:r>
              <a:rPr lang="th-TH" altLang="th-TH" sz="1800" b="1" dirty="0">
                <a:latin typeface="IrisUPC" panose="020B0604020202020204" pitchFamily="34" charset="-34"/>
                <a:cs typeface="IrisUPC" panose="020B0604020202020204" pitchFamily="34" charset="-34"/>
              </a:rPr>
              <a:t>.........         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กลุ่ม 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0" name="รูปภาพ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11" name="รูปภาพ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647" y="188640"/>
              <a:ext cx="957833" cy="1395552"/>
            </a:xfrm>
            <a:prstGeom prst="rect">
              <a:avLst/>
            </a:prstGeom>
          </p:spPr>
        </p:pic>
      </p:grpSp>
      <p:sp>
        <p:nvSpPr>
          <p:cNvPr id="45061" name="Rectangle 30"/>
          <p:cNvSpPr>
            <a:spLocks noGrp="1" noChangeArrowheads="1"/>
          </p:cNvSpPr>
          <p:nvPr>
            <p:ph type="title"/>
          </p:nvPr>
        </p:nvSpPr>
        <p:spPr>
          <a:xfrm>
            <a:off x="323528" y="626268"/>
            <a:ext cx="7887220" cy="12477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2800" b="1" dirty="0" err="1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สพฐ</a:t>
            </a:r>
            <a:r>
              <a:rPr lang="th-TH" sz="28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./</a:t>
            </a:r>
            <a:r>
              <a:rPr lang="th-TH" sz="2800" b="1" dirty="0" err="1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สพป</a:t>
            </a:r>
            <a:r>
              <a:rPr lang="th-TH" sz="28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./</a:t>
            </a:r>
            <a:r>
              <a:rPr lang="th-TH" sz="2800" b="1" dirty="0" err="1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สพ</a:t>
            </a:r>
            <a:r>
              <a:rPr lang="th-TH" sz="28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ม./โรงเรียน.......................</a:t>
            </a:r>
            <a:br>
              <a:rPr lang="th-TH" sz="28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</a:br>
            <a:r>
              <a:rPr lang="th-TH" sz="28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รายงานผลการติดตามการปฏิบัติตามแผนการปรับปรุงการควบคุมภายใน</a:t>
            </a:r>
            <a:br>
              <a:rPr lang="th-TH" sz="28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</a:br>
            <a:r>
              <a:rPr lang="th-TH" sz="28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ณ วันที่ 30 กันยายน 2558</a:t>
            </a:r>
            <a:endParaRPr lang="th-TH" sz="2400" b="1" dirty="0" smtClean="0">
              <a:solidFill>
                <a:srgbClr val="FF0000"/>
              </a:solidFill>
              <a:latin typeface="IrisUPC" pitchFamily="34" charset="-34"/>
              <a:ea typeface="+mj-ea"/>
              <a:cs typeface="IrisUPC" pitchFamily="34" charset="-34"/>
            </a:endParaRPr>
          </a:p>
        </p:txBody>
      </p:sp>
      <p:graphicFrame>
        <p:nvGraphicFramePr>
          <p:cNvPr id="7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234067"/>
              </p:ext>
            </p:extLst>
          </p:nvPr>
        </p:nvGraphicFramePr>
        <p:xfrm>
          <a:off x="304800" y="2271861"/>
          <a:ext cx="8534400" cy="4181475"/>
        </p:xfrm>
        <a:graphic>
          <a:graphicData uri="http://schemas.openxmlformats.org/drawingml/2006/table">
            <a:tbl>
              <a:tblPr/>
              <a:tblGrid>
                <a:gridCol w="1400175"/>
                <a:gridCol w="885825"/>
                <a:gridCol w="1143000"/>
                <a:gridCol w="5105400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กระบวนการปฏิบัติงาน/โครงการ/กิจกรรม/ด้านของงาน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(1)                   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risUPC" pitchFamily="34" charset="-34"/>
                        <a:ea typeface="PMingLiU" pitchFamily="18" charset="-120"/>
                        <a:cs typeface="IrisUPC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ข่อง</a:t>
                      </a:r>
                      <a:endParaRPr kumimoji="0" lang="th-TH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risUPC" pitchFamily="34" charset="-34"/>
                        <a:ea typeface="PMingLiU" pitchFamily="18" charset="-120"/>
                        <a:cs typeface="IrisUPC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(2)-(4)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กำหนดเสร็จ/ผู้รับผิดชอบ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risUPC" pitchFamily="34" charset="-34"/>
                        <a:ea typeface="PMingLiU" pitchFamily="18" charset="-120"/>
                        <a:cs typeface="IrisUPC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(5)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วิธีการติดตามและสรุปผลการประเมิน/ข้อคิดเห็น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(6)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88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risUPC" pitchFamily="34" charset="-34"/>
                        <a:ea typeface="PMingLiU" pitchFamily="18" charset="-120"/>
                        <a:cs typeface="IrisUPC" pitchFamily="34" charset="-34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risUPC" pitchFamily="34" charset="-34"/>
                        <a:ea typeface="PMingLiU" pitchFamily="18" charset="-120"/>
                        <a:cs typeface="IrisUPC" pitchFamily="34" charset="-34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risUPC" pitchFamily="34" charset="-34"/>
                        <a:ea typeface="PMingLiU" pitchFamily="18" charset="-120"/>
                        <a:cs typeface="IrisUPC" pitchFamily="34" charset="-34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1.วิธีการติดตาม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ติดตามจากอะไร(เอกสาร/ สอบถาม/ สัมภาษณ์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ผู้ที่เกี่ยวข้อง 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2.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 มีการดำเนินงานตามแผนการปรับปรุงการควบคุมหรือไม่  อย่างไร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3. สรุปผลการดำเนินงานให้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ระบุเป็นร้อยละ/จำนวน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พร้อมทั้งให้ความเห็นว่าจะต้อง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ทำแผนการปรับปรุงเพิ่มเติม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หรือความเสี่ยงลดลงอยู่ใน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ระดับ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  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ที่ยอมรับได้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028" name="Text Box 48"/>
          <p:cNvSpPr txBox="1">
            <a:spLocks noChangeArrowheads="1"/>
          </p:cNvSpPr>
          <p:nvPr/>
        </p:nvSpPr>
        <p:spPr bwMode="auto">
          <a:xfrm>
            <a:off x="6535613" y="1772816"/>
            <a:ext cx="2428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10" rIns="91419" bIns="45710">
            <a:spAutoFit/>
          </a:bodyPr>
          <a:lstStyle>
            <a:lvl1pPr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th-TH" altLang="th-TH" sz="2300" b="1" dirty="0">
                <a:solidFill>
                  <a:srgbClr val="0000FF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แบบติดตาม ปอ.3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กลุ่ม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3" name="รูปภาพ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14" name="รูปภาพ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647" y="188640"/>
              <a:ext cx="957833" cy="1395552"/>
            </a:xfrm>
            <a:prstGeom prst="rect">
              <a:avLst/>
            </a:prstGeom>
          </p:spPr>
        </p:pic>
      </p:grpSp>
      <p:sp>
        <p:nvSpPr>
          <p:cNvPr id="46086" name="Text Box 6"/>
          <p:cNvSpPr>
            <a:spLocks noGrp="1" noChangeArrowheads="1"/>
          </p:cNvSpPr>
          <p:nvPr>
            <p:ph sz="quarter" idx="1"/>
          </p:nvPr>
        </p:nvSpPr>
        <p:spPr>
          <a:xfrm>
            <a:off x="720538" y="2383140"/>
            <a:ext cx="7693025" cy="2360612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th-TH" sz="4100" b="1" dirty="0" smtClean="0">
                <a:solidFill>
                  <a:srgbClr val="000000"/>
                </a:solidFill>
                <a:latin typeface="IrisUPC" pitchFamily="34" charset="-34"/>
                <a:ea typeface="+mn-ea"/>
                <a:cs typeface="IrisUPC" pitchFamily="34" charset="-34"/>
              </a:rPr>
              <a:t>3. ประเมินองค์ประกอบของการควบคุม</a:t>
            </a:r>
            <a:r>
              <a:rPr lang="en-US" sz="4100" b="1" dirty="0" smtClean="0">
                <a:solidFill>
                  <a:srgbClr val="000000"/>
                </a:solidFill>
                <a:latin typeface="IrisUPC" pitchFamily="34" charset="-34"/>
                <a:ea typeface="+mn-ea"/>
                <a:cs typeface="IrisUPC" pitchFamily="34" charset="-34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4100" b="1" dirty="0" smtClean="0">
                <a:solidFill>
                  <a:srgbClr val="000000"/>
                </a:solidFill>
                <a:latin typeface="IrisUPC" pitchFamily="34" charset="-34"/>
                <a:ea typeface="+mn-ea"/>
                <a:cs typeface="IrisUPC" pitchFamily="34" charset="-34"/>
              </a:rPr>
              <a:t>   </a:t>
            </a:r>
            <a:r>
              <a:rPr lang="th-TH" sz="4100" b="1" dirty="0" smtClean="0">
                <a:solidFill>
                  <a:srgbClr val="000000"/>
                </a:solidFill>
                <a:latin typeface="IrisUPC" pitchFamily="34" charset="-34"/>
                <a:ea typeface="+mn-ea"/>
                <a:cs typeface="IrisUPC" pitchFamily="34" charset="-34"/>
              </a:rPr>
              <a:t>ภายใน  (5 องค์ประกอบ) </a:t>
            </a:r>
            <a:endParaRPr lang="en-US" sz="4100" b="1" dirty="0" smtClean="0">
              <a:solidFill>
                <a:srgbClr val="000000"/>
              </a:solidFill>
              <a:latin typeface="IrisUPC" pitchFamily="34" charset="-34"/>
              <a:ea typeface="+mn-ea"/>
              <a:cs typeface="IrisUPC" pitchFamily="34" charset="-34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4100" b="1" dirty="0" smtClean="0">
                <a:solidFill>
                  <a:srgbClr val="000000"/>
                </a:solidFill>
                <a:latin typeface="IrisUPC" pitchFamily="34" charset="-34"/>
                <a:ea typeface="+mn-ea"/>
                <a:cs typeface="IrisUPC" pitchFamily="34" charset="-34"/>
              </a:rPr>
              <a:t>  </a:t>
            </a:r>
            <a:r>
              <a:rPr lang="th-TH" sz="4100" b="1" dirty="0" smtClean="0">
                <a:solidFill>
                  <a:srgbClr val="000000"/>
                </a:solidFill>
                <a:latin typeface="IrisUPC" pitchFamily="34" charset="-34"/>
                <a:ea typeface="+mn-ea"/>
                <a:cs typeface="IrisUPC" pitchFamily="34" charset="-34"/>
              </a:rPr>
              <a:t>(อยู่ในหนังสือหน้า 87-96) แล้วสรุปลงใน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th-TH" sz="4100" b="1" dirty="0" smtClean="0">
                <a:solidFill>
                  <a:srgbClr val="000000"/>
                </a:solidFill>
                <a:latin typeface="IrisUPC" pitchFamily="34" charset="-34"/>
                <a:ea typeface="+mn-ea"/>
                <a:cs typeface="IrisUPC" pitchFamily="34" charset="-34"/>
              </a:rPr>
              <a:t>   </a:t>
            </a:r>
            <a:r>
              <a:rPr lang="th-TH" sz="4100" b="1" u="sng" dirty="0" smtClean="0">
                <a:solidFill>
                  <a:srgbClr val="FF0000"/>
                </a:solidFill>
                <a:latin typeface="IrisUPC" pitchFamily="34" charset="-34"/>
                <a:ea typeface="+mn-ea"/>
                <a:cs typeface="IrisUPC" pitchFamily="34" charset="-34"/>
              </a:rPr>
              <a:t>แบบ ปอ. 2 </a:t>
            </a:r>
            <a:r>
              <a:rPr lang="th-TH" sz="4100" b="1" dirty="0" smtClean="0">
                <a:solidFill>
                  <a:srgbClr val="FF0000"/>
                </a:solidFill>
                <a:latin typeface="IrisUPC" pitchFamily="34" charset="-34"/>
                <a:ea typeface="+mn-ea"/>
                <a:cs typeface="IrisUPC" pitchFamily="34" charset="-34"/>
              </a:rPr>
              <a:t>(อยู่ในหนังสือหน้า 52)</a:t>
            </a:r>
          </a:p>
        </p:txBody>
      </p:sp>
      <p:sp>
        <p:nvSpPr>
          <p:cNvPr id="15" name="AutoShape 4"/>
          <p:cNvSpPr>
            <a:spLocks noChangeArrowheads="1"/>
          </p:cNvSpPr>
          <p:nvPr/>
        </p:nvSpPr>
        <p:spPr bwMode="gray">
          <a:xfrm>
            <a:off x="208986" y="798948"/>
            <a:ext cx="7541827" cy="940321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30A0"/>
              </a:gs>
              <a:gs pos="50000">
                <a:srgbClr val="7030A0"/>
              </a:gs>
              <a:gs pos="100000">
                <a:schemeClr val="bg1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ขั้นตอนการจัดทำรายงานการประเมินผลการควบคุมภายใน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กลุ่ม 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1" name="รูปภาพ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12" name="รูปภาพ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647" y="188640"/>
              <a:ext cx="957833" cy="1395552"/>
            </a:xfrm>
            <a:prstGeom prst="rect">
              <a:avLst/>
            </a:prstGeom>
          </p:spPr>
        </p:pic>
      </p:grpSp>
      <p:graphicFrame>
        <p:nvGraphicFramePr>
          <p:cNvPr id="6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069762"/>
              </p:ext>
            </p:extLst>
          </p:nvPr>
        </p:nvGraphicFramePr>
        <p:xfrm>
          <a:off x="567531" y="2199535"/>
          <a:ext cx="7910513" cy="3398838"/>
        </p:xfrm>
        <a:graphic>
          <a:graphicData uri="http://schemas.openxmlformats.org/drawingml/2006/table">
            <a:tbl>
              <a:tblPr/>
              <a:tblGrid>
                <a:gridCol w="4745003"/>
                <a:gridCol w="3165510"/>
              </a:tblGrid>
              <a:tr h="579161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องค์ประกอบของการควบคุมภายใน</a:t>
                      </a:r>
                    </a:p>
                  </a:txBody>
                  <a:tcPr marL="91419" marR="91419"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ผลการประเมิน/ข้อสรุป</a:t>
                      </a: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819677">
                <a:tc>
                  <a:txBody>
                    <a:bodyPr/>
                    <a:lstStyle/>
                    <a:p>
                      <a:pPr marL="458788" marR="0" lvl="0" indent="-458788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1.  สภาพแวดล้อมการควบคุม</a:t>
                      </a:r>
                    </a:p>
                    <a:p>
                      <a:pPr marL="458788" marR="0" lvl="0" indent="-458788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2.  การประเมินความเสี่ยง</a:t>
                      </a:r>
                    </a:p>
                    <a:p>
                      <a:pPr marL="458788" marR="0" lvl="0" indent="-458788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3.  กิจกรรมการควบคุม</a:t>
                      </a:r>
                    </a:p>
                    <a:p>
                      <a:pPr marL="458788" marR="0" lvl="0" indent="-458788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4.  สารสนเทศและการสื่อสาร</a:t>
                      </a:r>
                    </a:p>
                    <a:p>
                      <a:pPr marL="458788" marR="0" lvl="0" indent="-458788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5. การติดตามประเมินผล</a:t>
                      </a:r>
                    </a:p>
                    <a:p>
                      <a:pPr marL="458788" marR="0" lvl="0" indent="-458788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Char char="l"/>
                        <a:tabLst/>
                      </a:pPr>
                      <a:endParaRPr kumimoji="0" lang="th-TH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risUPC" pitchFamily="34" charset="-34"/>
                        <a:ea typeface="PMingLiU" pitchFamily="18" charset="-120"/>
                        <a:cs typeface="IrisUPC" pitchFamily="34" charset="-34"/>
                      </a:endParaRPr>
                    </a:p>
                  </a:txBody>
                  <a:tcPr marL="91419" marR="91419"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3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risUPC" pitchFamily="34" charset="-34"/>
                        <a:ea typeface="PMingLiU" pitchFamily="18" charset="-120"/>
                        <a:cs typeface="IrisUPC" pitchFamily="34" charset="-34"/>
                      </a:endParaRPr>
                    </a:p>
                  </a:txBody>
                  <a:tcPr marL="91419" marR="9141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21" name="Rectangle 46"/>
          <p:cNvSpPr>
            <a:spLocks noGrp="1" noChangeArrowheads="1"/>
          </p:cNvSpPr>
          <p:nvPr>
            <p:ph type="title"/>
          </p:nvPr>
        </p:nvSpPr>
        <p:spPr>
          <a:xfrm>
            <a:off x="357188" y="306388"/>
            <a:ext cx="8331200" cy="1524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2500" b="1" dirty="0" smtClean="0">
                <a:latin typeface="IrisUPC" pitchFamily="34" charset="-34"/>
                <a:ea typeface="+mj-ea"/>
                <a:cs typeface="IrisUPC" pitchFamily="34" charset="-34"/>
              </a:rPr>
              <a:t>     </a:t>
            </a:r>
            <a:r>
              <a:rPr lang="th-TH" sz="2500" b="1" dirty="0" err="1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สพฐ</a:t>
            </a:r>
            <a:r>
              <a:rPr lang="th-TH" sz="25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./</a:t>
            </a:r>
            <a:r>
              <a:rPr lang="th-TH" sz="2500" b="1" dirty="0" err="1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สพป</a:t>
            </a:r>
            <a:r>
              <a:rPr lang="th-TH" sz="25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./</a:t>
            </a:r>
            <a:r>
              <a:rPr lang="th-TH" sz="2500" b="1" dirty="0" err="1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สพ</a:t>
            </a:r>
            <a:r>
              <a:rPr lang="th-TH" sz="25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ม./โรงเรียน................................	</a:t>
            </a:r>
            <a:br>
              <a:rPr lang="th-TH" sz="25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</a:br>
            <a:r>
              <a:rPr lang="th-TH" sz="25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รายงานผลการประเมินองค์ประกอบของการควบคุมภายใน</a:t>
            </a:r>
            <a:br>
              <a:rPr lang="th-TH" sz="25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</a:br>
            <a:r>
              <a:rPr lang="th-TH" sz="25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ณ  วันที่  30 กันยายน  2558</a:t>
            </a:r>
          </a:p>
        </p:txBody>
      </p:sp>
      <p:sp>
        <p:nvSpPr>
          <p:cNvPr id="45071" name="Text Box 47"/>
          <p:cNvSpPr txBox="1">
            <a:spLocks noChangeArrowheads="1"/>
          </p:cNvSpPr>
          <p:nvPr/>
        </p:nvSpPr>
        <p:spPr bwMode="auto">
          <a:xfrm>
            <a:off x="7286947" y="1772832"/>
            <a:ext cx="129540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10" rIns="91419" bIns="45710">
            <a:spAutoFit/>
          </a:bodyPr>
          <a:lstStyle>
            <a:lvl1pPr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th-TH" altLang="th-TH" sz="2300" b="1" dirty="0">
                <a:solidFill>
                  <a:srgbClr val="0000FF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แบบ ปอ.2</a:t>
            </a:r>
          </a:p>
        </p:txBody>
      </p:sp>
      <p:sp>
        <p:nvSpPr>
          <p:cNvPr id="45072" name="Text Box 63"/>
          <p:cNvSpPr txBox="1">
            <a:spLocks noChangeArrowheads="1"/>
          </p:cNvSpPr>
          <p:nvPr/>
        </p:nvSpPr>
        <p:spPr bwMode="auto">
          <a:xfrm>
            <a:off x="6516216" y="5733256"/>
            <a:ext cx="2286000" cy="92330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91419" tIns="45710" rIns="91419" bIns="45710">
            <a:spAutoFit/>
          </a:bodyPr>
          <a:lstStyle>
            <a:lvl1pPr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th-TH" altLang="th-TH" sz="1800" b="1" dirty="0">
                <a:latin typeface="IrisUPC" panose="020B0604020202020204" pitchFamily="34" charset="-34"/>
                <a:cs typeface="IrisUPC" panose="020B0604020202020204" pitchFamily="34" charset="-34"/>
              </a:rPr>
              <a:t>ชื่อผู้รายงาน...........................</a:t>
            </a:r>
          </a:p>
          <a:p>
            <a:pPr eaLnBrk="1" hangingPunct="1">
              <a:spcBef>
                <a:spcPts val="0"/>
              </a:spcBef>
            </a:pPr>
            <a:r>
              <a:rPr lang="th-TH" altLang="th-TH" sz="1800" b="1" dirty="0">
                <a:latin typeface="IrisUPC" panose="020B0604020202020204" pitchFamily="34" charset="-34"/>
                <a:cs typeface="IrisUPC" panose="020B0604020202020204" pitchFamily="34" charset="-34"/>
              </a:rPr>
              <a:t>ตำแหน่ง................................ </a:t>
            </a:r>
          </a:p>
          <a:p>
            <a:pPr eaLnBrk="1" hangingPunct="1">
              <a:spcBef>
                <a:spcPts val="0"/>
              </a:spcBef>
            </a:pPr>
            <a:r>
              <a:rPr lang="th-TH" altLang="th-TH" sz="1800" b="1" dirty="0">
                <a:latin typeface="IrisUPC" panose="020B0604020202020204" pitchFamily="34" charset="-34"/>
                <a:cs typeface="IrisUPC" panose="020B0604020202020204" pitchFamily="34" charset="-34"/>
              </a:rPr>
              <a:t>วันที่.....เดือน.........</a:t>
            </a:r>
            <a:r>
              <a:rPr lang="th-TH" altLang="th-TH" sz="1800" b="1" dirty="0" err="1">
                <a:latin typeface="IrisUPC" panose="020B0604020202020204" pitchFamily="34" charset="-34"/>
                <a:cs typeface="IrisUPC" panose="020B0604020202020204" pitchFamily="34" charset="-34"/>
              </a:rPr>
              <a:t>พ.ศ</a:t>
            </a:r>
            <a:r>
              <a:rPr lang="th-TH" altLang="th-TH" sz="1800" b="1" dirty="0">
                <a:latin typeface="IrisUPC" panose="020B0604020202020204" pitchFamily="34" charset="-34"/>
                <a:cs typeface="IrisUPC" panose="020B0604020202020204" pitchFamily="34" charset="-34"/>
              </a:rPr>
              <a:t>.........         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กลุ่ม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8" name="รูปภาพ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10" name="รูปภาพ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647" y="188640"/>
              <a:ext cx="957833" cy="1395552"/>
            </a:xfrm>
            <a:prstGeom prst="rect">
              <a:avLst/>
            </a:prstGeom>
          </p:spPr>
        </p:pic>
      </p:grpSp>
      <p:sp>
        <p:nvSpPr>
          <p:cNvPr id="46082" name="Text Box 8"/>
          <p:cNvSpPr>
            <a:spLocks noGrp="1" noChangeArrowheads="1"/>
          </p:cNvSpPr>
          <p:nvPr>
            <p:ph sz="quarter" idx="1"/>
          </p:nvPr>
        </p:nvSpPr>
        <p:spPr>
          <a:xfrm>
            <a:off x="323528" y="2132856"/>
            <a:ext cx="8278813" cy="35036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th-TH" sz="41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4. นำความเสี่ยงที่ยังหลงเหลือจาก</a:t>
            </a:r>
            <a:r>
              <a:rPr lang="th-TH" altLang="th-TH" sz="4100" b="1" dirty="0" smtClean="0">
                <a:solidFill>
                  <a:srgbClr val="FF33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แบบติดตาม ปอ. 3</a:t>
            </a:r>
            <a:r>
              <a:rPr lang="th-TH" altLang="th-TH" sz="4100" b="1" dirty="0" smtClean="0">
                <a:latin typeface="IrisUPC" panose="020B0604020202020204" pitchFamily="34" charset="-34"/>
                <a:cs typeface="IrisUPC" panose="020B0604020202020204" pitchFamily="34" charset="-34"/>
              </a:rPr>
              <a:t>   </a:t>
            </a:r>
            <a:r>
              <a:rPr lang="th-TH" altLang="th-TH" sz="41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และจาก</a:t>
            </a:r>
            <a:r>
              <a:rPr lang="th-TH" altLang="th-TH" sz="4100" b="1" dirty="0" smtClean="0">
                <a:solidFill>
                  <a:srgbClr val="0000FF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การประเมิน 5 องค์ประกอบ  </a:t>
            </a:r>
            <a:r>
              <a:rPr lang="th-TH" altLang="th-TH" sz="41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และ          </a:t>
            </a:r>
            <a:r>
              <a:rPr lang="th-TH" altLang="th-TH" sz="4100" b="1" dirty="0" smtClean="0">
                <a:solidFill>
                  <a:srgbClr val="0000FF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แบบ </a:t>
            </a:r>
            <a:r>
              <a:rPr lang="th-TH" altLang="th-TH" sz="4100" b="1" dirty="0" err="1" smtClean="0">
                <a:solidFill>
                  <a:srgbClr val="0000FF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ปย</a:t>
            </a:r>
            <a:r>
              <a:rPr lang="th-TH" altLang="th-TH" sz="4100" b="1" dirty="0" smtClean="0">
                <a:solidFill>
                  <a:srgbClr val="0000FF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 2 ของสำนัก/กลุ่ม/งานที่ส่งมา</a:t>
            </a:r>
            <a:r>
              <a:rPr lang="th-TH" altLang="th-TH" sz="41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ให้คณะทำงาน/กรรมการพิจารณาคัดเลือกกิจกรรม   เพื่อจัดทำ</a:t>
            </a:r>
            <a:r>
              <a:rPr lang="en-US" altLang="th-TH" sz="41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</a:t>
            </a:r>
            <a:r>
              <a:rPr lang="th-TH" altLang="th-TH" sz="4100" b="1" u="sng" dirty="0" smtClean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แบบ ปอ.3</a:t>
            </a:r>
            <a:r>
              <a:rPr lang="th-TH" altLang="th-TH" sz="4100" b="1" dirty="0" smtClean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  (อยู่ในหนังสือหน้า 54)</a:t>
            </a: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208986" y="798948"/>
            <a:ext cx="7541827" cy="940321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30A0"/>
              </a:gs>
              <a:gs pos="50000">
                <a:srgbClr val="7030A0"/>
              </a:gs>
              <a:gs pos="100000">
                <a:schemeClr val="bg1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ขั้นตอนการจัดทำรายงานการประเมินผลการควบคุมภายใน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กลุ่ม 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1" name="รูปภาพ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12" name="รูปภาพ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647" y="188640"/>
              <a:ext cx="957833" cy="1395552"/>
            </a:xfrm>
            <a:prstGeom prst="rect">
              <a:avLst/>
            </a:prstGeom>
          </p:spPr>
        </p:pic>
      </p:grpSp>
      <p:sp>
        <p:nvSpPr>
          <p:cNvPr id="49157" name="Rectangle 33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045450" cy="13335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2500" b="1" dirty="0" err="1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สพฐ</a:t>
            </a:r>
            <a:r>
              <a:rPr lang="th-TH" sz="25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./</a:t>
            </a:r>
            <a:r>
              <a:rPr lang="th-TH" sz="2500" b="1" dirty="0" err="1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สพป</a:t>
            </a:r>
            <a:r>
              <a:rPr lang="th-TH" sz="25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./</a:t>
            </a:r>
            <a:r>
              <a:rPr lang="th-TH" sz="2500" b="1" dirty="0" err="1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สพ</a:t>
            </a:r>
            <a:r>
              <a:rPr lang="th-TH" sz="25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ม./โรงเรียน......................</a:t>
            </a:r>
            <a:br>
              <a:rPr lang="th-TH" sz="25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</a:br>
            <a:r>
              <a:rPr lang="th-TH" sz="25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รายงานแผนการปรับปรุงการควบคุมภายใน </a:t>
            </a:r>
            <a:br>
              <a:rPr lang="th-TH" sz="25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</a:br>
            <a:r>
              <a:rPr lang="th-TH" sz="25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ณ วันที่ 30  กันยายน  2558</a:t>
            </a:r>
          </a:p>
        </p:txBody>
      </p:sp>
      <p:graphicFrame>
        <p:nvGraphicFramePr>
          <p:cNvPr id="7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806124"/>
              </p:ext>
            </p:extLst>
          </p:nvPr>
        </p:nvGraphicFramePr>
        <p:xfrm>
          <a:off x="683568" y="2231677"/>
          <a:ext cx="7862888" cy="3357563"/>
        </p:xfrm>
        <a:graphic>
          <a:graphicData uri="http://schemas.openxmlformats.org/drawingml/2006/table">
            <a:tbl>
              <a:tblPr/>
              <a:tblGrid>
                <a:gridCol w="1249363"/>
                <a:gridCol w="1570037"/>
                <a:gridCol w="1038225"/>
                <a:gridCol w="1704975"/>
                <a:gridCol w="1039813"/>
                <a:gridCol w="1260475"/>
              </a:tblGrid>
              <a:tr h="1527837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กระบวนการปฏิบัติงาน/โครงการ/กิจกรรม/ด้านของงานที่จะประเมินและวัตถุประสงค์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ของการควบคุม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(1)</a:t>
                      </a:r>
                    </a:p>
                  </a:txBody>
                  <a:tcPr marL="91419" marR="91419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ความเสี่ยงที่ยังมีอยู่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     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 (2)</a:t>
                      </a:r>
                    </a:p>
                  </a:txBody>
                  <a:tcPr marL="91419" marR="9141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งวด/เวลา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พบจุดอ่อน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(3)</a:t>
                      </a:r>
                    </a:p>
                  </a:txBody>
                  <a:tcPr marL="91419" marR="9141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การปรับปรุง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การควบคุม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(4)</a:t>
                      </a:r>
                    </a:p>
                  </a:txBody>
                  <a:tcPr marL="91419" marR="9141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กำหนดเสร็จ/ผู้รับผิดชอบ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(5)</a:t>
                      </a:r>
                    </a:p>
                  </a:txBody>
                  <a:tcPr marL="91419" marR="9141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หมายเหตุ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risUPC" pitchFamily="34" charset="-34"/>
                        <a:ea typeface="PMingLiU" pitchFamily="18" charset="-120"/>
                        <a:cs typeface="IrisUPC" pitchFamily="34" charset="-34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(6)</a:t>
                      </a:r>
                    </a:p>
                  </a:txBody>
                  <a:tcPr marL="91419" marR="9141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829726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Kodchasal" pitchFamily="2" charset="-34"/>
                        <a:ea typeface="PMingLiU" pitchFamily="18" charset="-120"/>
                        <a:cs typeface="TH Kodchasal" pitchFamily="2" charset="-34"/>
                      </a:endParaRPr>
                    </a:p>
                  </a:txBody>
                  <a:tcPr marL="91419" marR="91419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Kodchasal" pitchFamily="2" charset="-34"/>
                        <a:ea typeface="PMingLiU" pitchFamily="18" charset="-120"/>
                        <a:cs typeface="TH Kodchasal" pitchFamily="2" charset="-34"/>
                      </a:endParaRPr>
                    </a:p>
                  </a:txBody>
                  <a:tcPr marL="91419" marR="9141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Kodchasal" pitchFamily="2" charset="-34"/>
                        <a:ea typeface="PMingLiU" pitchFamily="18" charset="-120"/>
                        <a:cs typeface="TH Kodchasal" pitchFamily="2" charset="-34"/>
                      </a:endParaRPr>
                    </a:p>
                  </a:txBody>
                  <a:tcPr marL="91419" marR="9141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Kodchasal" pitchFamily="2" charset="-34"/>
                        <a:ea typeface="PMingLiU" pitchFamily="18" charset="-120"/>
                        <a:cs typeface="TH Kodchasal" pitchFamily="2" charset="-34"/>
                      </a:endParaRPr>
                    </a:p>
                  </a:txBody>
                  <a:tcPr marL="91419" marR="9141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H Kodchasal" pitchFamily="2" charset="-34"/>
                        <a:ea typeface="PMingLiU" pitchFamily="18" charset="-120"/>
                        <a:cs typeface="TH Kodchasal" pitchFamily="2" charset="-34"/>
                      </a:endParaRPr>
                    </a:p>
                  </a:txBody>
                  <a:tcPr marL="91419" marR="9141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Kodchasal" pitchFamily="2" charset="-34"/>
                        <a:ea typeface="PMingLiU" pitchFamily="18" charset="-120"/>
                        <a:cs typeface="TH Kodchasal" pitchFamily="2" charset="-34"/>
                      </a:endParaRPr>
                    </a:p>
                  </a:txBody>
                  <a:tcPr marL="91419" marR="9141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30" name="Text Box 34"/>
          <p:cNvSpPr txBox="1">
            <a:spLocks noChangeArrowheads="1"/>
          </p:cNvSpPr>
          <p:nvPr/>
        </p:nvSpPr>
        <p:spPr bwMode="auto">
          <a:xfrm>
            <a:off x="7565979" y="1772832"/>
            <a:ext cx="1357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10" rIns="91419" bIns="45710">
            <a:spAutoFit/>
          </a:bodyPr>
          <a:lstStyle>
            <a:lvl1pPr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2000" b="1" dirty="0">
                <a:solidFill>
                  <a:srgbClr val="0000FF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แบบ ปอ.3</a:t>
            </a:r>
          </a:p>
        </p:txBody>
      </p:sp>
      <p:sp>
        <p:nvSpPr>
          <p:cNvPr id="47131" name="Text Box 44"/>
          <p:cNvSpPr txBox="1">
            <a:spLocks noChangeArrowheads="1"/>
          </p:cNvSpPr>
          <p:nvPr/>
        </p:nvSpPr>
        <p:spPr bwMode="auto">
          <a:xfrm>
            <a:off x="6286500" y="5733256"/>
            <a:ext cx="2461964" cy="10160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lIns="91419" tIns="45710" rIns="91419" bIns="45710">
            <a:spAutoFit/>
          </a:bodyPr>
          <a:lstStyle>
            <a:lvl1pPr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r>
              <a:rPr lang="th-TH" altLang="th-TH" sz="2000" b="1" dirty="0">
                <a:latin typeface="IrisUPC" panose="020B0604020202020204" pitchFamily="34" charset="-34"/>
                <a:cs typeface="IrisUPC" panose="020B0604020202020204" pitchFamily="34" charset="-34"/>
              </a:rPr>
              <a:t>ชื่อผู้รายงาน..........................</a:t>
            </a:r>
          </a:p>
          <a:p>
            <a:pPr eaLnBrk="1" hangingPunct="1"/>
            <a:r>
              <a:rPr lang="th-TH" altLang="th-TH" sz="2000" b="1" dirty="0">
                <a:latin typeface="IrisUPC" panose="020B0604020202020204" pitchFamily="34" charset="-34"/>
                <a:cs typeface="IrisUPC" panose="020B0604020202020204" pitchFamily="34" charset="-34"/>
              </a:rPr>
              <a:t>ตำแหน่ง................................ </a:t>
            </a:r>
          </a:p>
          <a:p>
            <a:pPr eaLnBrk="1" hangingPunct="1"/>
            <a:r>
              <a:rPr lang="th-TH" altLang="th-TH" sz="2000" b="1" dirty="0">
                <a:latin typeface="IrisUPC" panose="020B0604020202020204" pitchFamily="34" charset="-34"/>
                <a:cs typeface="IrisUPC" panose="020B0604020202020204" pitchFamily="34" charset="-34"/>
              </a:rPr>
              <a:t>วันที่.....เดือน.........</a:t>
            </a:r>
            <a:r>
              <a:rPr lang="th-TH" altLang="th-TH" sz="2000" b="1" dirty="0" err="1">
                <a:latin typeface="IrisUPC" panose="020B0604020202020204" pitchFamily="34" charset="-34"/>
                <a:cs typeface="IrisUPC" panose="020B0604020202020204" pitchFamily="34" charset="-34"/>
              </a:rPr>
              <a:t>พ.ศ</a:t>
            </a:r>
            <a:r>
              <a:rPr lang="th-TH" altLang="th-TH" sz="2000" b="1" dirty="0">
                <a:latin typeface="IrisUPC" panose="020B0604020202020204" pitchFamily="34" charset="-34"/>
                <a:cs typeface="IrisUPC" panose="020B0604020202020204" pitchFamily="34" charset="-34"/>
              </a:rPr>
              <a:t>.........         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กลุ่ม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0" name="รูปภาพ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11" name="รูปภาพ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647" y="188640"/>
              <a:ext cx="957833" cy="1395552"/>
            </a:xfrm>
            <a:prstGeom prst="rect">
              <a:avLst/>
            </a:prstGeom>
          </p:spPr>
        </p:pic>
      </p:grpSp>
      <p:sp>
        <p:nvSpPr>
          <p:cNvPr id="7" name="Text Box 6"/>
          <p:cNvSpPr>
            <a:spLocks noGrp="1" noChangeArrowheads="1"/>
          </p:cNvSpPr>
          <p:nvPr>
            <p:ph sz="quarter" idx="1"/>
          </p:nvPr>
        </p:nvSpPr>
        <p:spPr>
          <a:xfrm>
            <a:off x="539552" y="2386588"/>
            <a:ext cx="7693025" cy="251618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th-TH" sz="41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5. นำความเสี่ยงที่มีอยู่ในแบบ ปอ. 3  </a:t>
            </a:r>
            <a:r>
              <a:rPr lang="en-US" altLang="th-TH" sz="41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th-TH" sz="41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  </a:t>
            </a:r>
            <a:r>
              <a:rPr lang="th-TH" altLang="th-TH" sz="41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มาสรุปเป็นความเรียงลงใน </a:t>
            </a:r>
            <a:r>
              <a:rPr lang="th-TH" altLang="th-TH" sz="4100" b="1" u="sng" dirty="0" smtClean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แบบ ปอ.1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th-TH" sz="41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</a:t>
            </a:r>
            <a:r>
              <a:rPr lang="th-TH" altLang="th-TH" sz="41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</a:t>
            </a:r>
            <a:r>
              <a:rPr lang="th-TH" altLang="th-TH" sz="4100" b="1" dirty="0" smtClean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(แบบอยู่ในหนังสือ หน้า 50 - 51)</a:t>
            </a: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gray">
          <a:xfrm>
            <a:off x="208986" y="798948"/>
            <a:ext cx="7541827" cy="940321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30A0"/>
              </a:gs>
              <a:gs pos="50000">
                <a:srgbClr val="7030A0"/>
              </a:gs>
              <a:gs pos="100000">
                <a:schemeClr val="bg1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ขั้นตอนการจัดทำรายงานการประเมินผลการควบคุมภายใน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กลุ่ม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9" name="รูปภาพ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10" name="รูปภาพ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647" y="188640"/>
              <a:ext cx="957833" cy="1395552"/>
            </a:xfrm>
            <a:prstGeom prst="rect">
              <a:avLst/>
            </a:prstGeom>
          </p:spPr>
        </p:pic>
      </p:grpSp>
      <p:sp>
        <p:nvSpPr>
          <p:cNvPr id="4915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0063" y="2122132"/>
            <a:ext cx="8229600" cy="33575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1200"/>
              </a:spcAft>
              <a:buFont typeface="Wingdings" panose="05000000000000000000" pitchFamily="2" charset="2"/>
              <a:buNone/>
            </a:pPr>
            <a:r>
              <a:rPr lang="th-TH" altLang="th-TH" sz="2000" b="1" u="sng" dirty="0" smtClean="0">
                <a:solidFill>
                  <a:srgbClr val="FF33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วรรคที่ </a:t>
            </a:r>
            <a:r>
              <a:rPr lang="en-US" altLang="th-TH" sz="2000" b="1" u="sng" dirty="0" smtClean="0">
                <a:solidFill>
                  <a:srgbClr val="FF33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1</a:t>
            </a:r>
            <a:r>
              <a:rPr lang="en-US" altLang="th-TH" sz="2000" b="1" u="sng" dirty="0" smtClean="0">
                <a:solidFill>
                  <a:srgbClr val="00FF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 </a:t>
            </a:r>
            <a:r>
              <a:rPr lang="en-US" altLang="th-TH" sz="2000" b="1" u="sng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(</a:t>
            </a:r>
            <a:r>
              <a:rPr lang="th-TH" altLang="th-TH" sz="2000" b="1" u="sng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ชื่อหน่วยรับตรวจ</a:t>
            </a:r>
            <a:r>
              <a:rPr lang="en-US" altLang="th-TH" sz="2000" b="1" u="sng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) </a:t>
            </a:r>
            <a:r>
              <a:rPr lang="th-TH" altLang="th-TH" sz="20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ได้ประเมินผลการควบคุมภายในสำหรับปีสิ้นสุดวันที่</a:t>
            </a:r>
            <a:r>
              <a:rPr lang="en-US" altLang="th-TH" sz="20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............</a:t>
            </a:r>
            <a:r>
              <a:rPr lang="th-TH" altLang="th-TH" sz="20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เดือน</a:t>
            </a:r>
            <a:r>
              <a:rPr lang="en-US" altLang="th-TH" sz="20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.............</a:t>
            </a:r>
            <a:r>
              <a:rPr lang="th-TH" altLang="th-TH" sz="20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พ</a:t>
            </a:r>
            <a:r>
              <a:rPr lang="en-US" altLang="th-TH" sz="20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</a:t>
            </a:r>
            <a:r>
              <a:rPr lang="th-TH" altLang="th-TH" sz="20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ศ</a:t>
            </a:r>
            <a:r>
              <a:rPr lang="en-US" altLang="th-TH" sz="20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.....</a:t>
            </a:r>
            <a:endParaRPr lang="th-TH" altLang="th-TH" sz="2000" b="1" dirty="0" smtClean="0">
              <a:solidFill>
                <a:srgbClr val="000000"/>
              </a:solidFill>
              <a:latin typeface="IrisUPC" panose="020B0604020202020204" pitchFamily="34" charset="-34"/>
              <a:cs typeface="IrisUPC" panose="020B0604020202020204" pitchFamily="34" charset="-34"/>
            </a:endParaRPr>
          </a:p>
          <a:p>
            <a:pPr eaLnBrk="1" hangingPunct="1">
              <a:lnSpc>
                <a:spcPct val="80000"/>
              </a:lnSpc>
              <a:spcAft>
                <a:spcPts val="1200"/>
              </a:spcAft>
              <a:buFont typeface="Wingdings" panose="05000000000000000000" pitchFamily="2" charset="2"/>
              <a:buNone/>
            </a:pPr>
            <a:r>
              <a:rPr lang="th-TH" altLang="th-TH" sz="20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             ด้วยวิธีการที่</a:t>
            </a:r>
            <a:r>
              <a:rPr lang="en-US" altLang="th-TH" sz="20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</a:t>
            </a:r>
            <a:r>
              <a:rPr lang="en-US" altLang="th-TH" sz="2000" b="1" u="sng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(</a:t>
            </a:r>
            <a:r>
              <a:rPr lang="th-TH" altLang="th-TH" sz="2000" b="1" u="sng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ชื่อหน่วยรับตรวจ</a:t>
            </a:r>
            <a:r>
              <a:rPr lang="en-US" altLang="th-TH" sz="2000" b="1" u="sng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)</a:t>
            </a:r>
            <a:r>
              <a:rPr lang="th-TH" altLang="th-TH" sz="20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กำหนดโดยมีวัตถุประสงค์เพื่อสร้างความมั่นใจอย่างสมเหตุสมผลว่า</a:t>
            </a:r>
            <a:endParaRPr lang="th-TH" altLang="th-TH" sz="2000" b="1" dirty="0" smtClean="0">
              <a:solidFill>
                <a:srgbClr val="00FF00"/>
              </a:solidFill>
              <a:latin typeface="IrisUPC" panose="020B0604020202020204" pitchFamily="34" charset="-34"/>
              <a:cs typeface="IrisUPC" panose="020B0604020202020204" pitchFamily="34" charset="-34"/>
            </a:endParaRPr>
          </a:p>
          <a:p>
            <a:pPr eaLnBrk="1" hangingPunct="1">
              <a:lnSpc>
                <a:spcPct val="80000"/>
              </a:lnSpc>
              <a:spcAft>
                <a:spcPts val="1200"/>
              </a:spcAft>
              <a:buFont typeface="Wingdings" panose="05000000000000000000" pitchFamily="2" charset="2"/>
              <a:buNone/>
            </a:pPr>
            <a:r>
              <a:rPr lang="th-TH" altLang="th-TH" sz="2000" b="1" u="sng" dirty="0" smtClean="0">
                <a:solidFill>
                  <a:srgbClr val="FF33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วรรคที่ </a:t>
            </a:r>
            <a:r>
              <a:rPr lang="en-US" altLang="th-TH" sz="2000" b="1" u="sng" dirty="0" smtClean="0">
                <a:solidFill>
                  <a:srgbClr val="FF33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2</a:t>
            </a:r>
            <a:r>
              <a:rPr lang="th-TH" altLang="th-TH" sz="2000" b="1" u="sng" dirty="0" smtClean="0">
                <a:solidFill>
                  <a:srgbClr val="00FF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</a:t>
            </a:r>
            <a:r>
              <a:rPr lang="th-TH" altLang="th-TH" sz="20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จากผลการประเมินดังกล่าวเห็นว่าการควบคุมภายในของ</a:t>
            </a:r>
            <a:r>
              <a:rPr lang="en-US" altLang="th-TH" sz="20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</a:t>
            </a:r>
            <a:r>
              <a:rPr lang="en-US" altLang="th-TH" sz="2000" b="1" u="sng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(</a:t>
            </a:r>
            <a:r>
              <a:rPr lang="th-TH" altLang="th-TH" sz="2000" b="1" u="sng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ชื่อหน่วยรับตรวจ</a:t>
            </a:r>
            <a:r>
              <a:rPr lang="en-US" altLang="th-TH" sz="20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) </a:t>
            </a:r>
            <a:r>
              <a:rPr lang="th-TH" altLang="th-TH" sz="20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สำหรับปีสิ้นสุด</a:t>
            </a:r>
          </a:p>
          <a:p>
            <a:pPr eaLnBrk="1" hangingPunct="1">
              <a:lnSpc>
                <a:spcPct val="80000"/>
              </a:lnSpc>
              <a:spcAft>
                <a:spcPts val="1200"/>
              </a:spcAft>
              <a:buFont typeface="Wingdings" panose="05000000000000000000" pitchFamily="2" charset="2"/>
              <a:buNone/>
            </a:pPr>
            <a:r>
              <a:rPr lang="th-TH" altLang="th-TH" sz="20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           วันที่</a:t>
            </a:r>
            <a:r>
              <a:rPr lang="en-US" altLang="th-TH" sz="20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............</a:t>
            </a:r>
            <a:r>
              <a:rPr lang="th-TH" altLang="th-TH" sz="20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เดือน</a:t>
            </a:r>
            <a:r>
              <a:rPr lang="en-US" altLang="th-TH" sz="20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................</a:t>
            </a:r>
            <a:r>
              <a:rPr lang="th-TH" altLang="th-TH" sz="20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พ</a:t>
            </a:r>
            <a:r>
              <a:rPr lang="en-US" altLang="th-TH" sz="20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</a:t>
            </a:r>
            <a:r>
              <a:rPr lang="th-TH" altLang="th-TH" sz="20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ศ</a:t>
            </a:r>
            <a:r>
              <a:rPr lang="en-US" altLang="th-TH" sz="20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 ..............</a:t>
            </a:r>
            <a:endParaRPr lang="th-TH" altLang="th-TH" sz="2000" b="1" dirty="0" smtClean="0">
              <a:solidFill>
                <a:srgbClr val="000000"/>
              </a:solidFill>
              <a:latin typeface="IrisUPC" panose="020B0604020202020204" pitchFamily="34" charset="-34"/>
              <a:cs typeface="IrisUPC" panose="020B0604020202020204" pitchFamily="34" charset="-34"/>
            </a:endParaRPr>
          </a:p>
          <a:p>
            <a:pPr eaLnBrk="1" hangingPunct="1">
              <a:lnSpc>
                <a:spcPct val="80000"/>
              </a:lnSpc>
              <a:spcAft>
                <a:spcPts val="1200"/>
              </a:spcAft>
              <a:buFont typeface="Wingdings" panose="05000000000000000000" pitchFamily="2" charset="2"/>
              <a:buNone/>
            </a:pPr>
            <a:r>
              <a:rPr lang="th-TH" altLang="th-TH" sz="2000" b="1" u="sng" dirty="0" smtClean="0">
                <a:solidFill>
                  <a:srgbClr val="FF33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วรรคที่ </a:t>
            </a:r>
            <a:r>
              <a:rPr lang="en-US" altLang="th-TH" sz="2000" b="1" u="sng" dirty="0" smtClean="0">
                <a:solidFill>
                  <a:srgbClr val="FF33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3</a:t>
            </a:r>
            <a:r>
              <a:rPr lang="th-TH" altLang="th-TH" sz="2000" b="1" u="sng" dirty="0" smtClean="0">
                <a:solidFill>
                  <a:srgbClr val="00FF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</a:t>
            </a:r>
            <a:r>
              <a:rPr lang="th-TH" altLang="th-TH" sz="20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อนึ่ง การควบคุมภายในยังคงมีจุดอ่อนที่มีนัยสำคัญดังนี้	                       </a:t>
            </a:r>
            <a:r>
              <a:rPr lang="en-US" altLang="th-TH" sz="20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        </a:t>
            </a:r>
            <a:endParaRPr lang="th-TH" altLang="th-TH" sz="2000" b="1" dirty="0" smtClean="0">
              <a:solidFill>
                <a:srgbClr val="000000"/>
              </a:solidFill>
              <a:latin typeface="IrisUPC" panose="020B0604020202020204" pitchFamily="34" charset="-34"/>
              <a:cs typeface="IrisUPC" panose="020B0604020202020204" pitchFamily="34" charset="-34"/>
            </a:endParaRPr>
          </a:p>
          <a:p>
            <a:pPr eaLnBrk="1" hangingPunct="1">
              <a:lnSpc>
                <a:spcPct val="80000"/>
              </a:lnSpc>
              <a:spcAft>
                <a:spcPts val="1200"/>
              </a:spcAft>
              <a:buFont typeface="Wingdings" panose="05000000000000000000" pitchFamily="2" charset="2"/>
              <a:buNone/>
            </a:pPr>
            <a:r>
              <a:rPr lang="th-TH" altLang="th-TH" sz="20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           </a:t>
            </a:r>
            <a:r>
              <a:rPr lang="en-US" altLang="th-TH" sz="20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1…………………………………………                                            </a:t>
            </a:r>
          </a:p>
          <a:p>
            <a:pPr eaLnBrk="1" hangingPunct="1">
              <a:lnSpc>
                <a:spcPct val="80000"/>
              </a:lnSpc>
              <a:spcAft>
                <a:spcPts val="1200"/>
              </a:spcAft>
              <a:buFont typeface="Wingdings" panose="05000000000000000000" pitchFamily="2" charset="2"/>
              <a:buNone/>
            </a:pPr>
            <a:r>
              <a:rPr lang="en-US" altLang="th-TH" sz="20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           2…………………………………………</a:t>
            </a:r>
            <a:r>
              <a:rPr lang="th-TH" altLang="th-TH" sz="20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h-TH" altLang="th-TH" sz="20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                                                                         ลายมือชื่อ.......................................................... 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h-TH" altLang="th-TH" sz="20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                                                                 (เลขาธิการ </a:t>
            </a:r>
            <a:r>
              <a:rPr lang="th-TH" altLang="th-TH" sz="2000" b="1" dirty="0" err="1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กพฐ</a:t>
            </a:r>
            <a:r>
              <a:rPr lang="th-TH" altLang="th-TH" sz="20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./ผอ.</a:t>
            </a:r>
            <a:r>
              <a:rPr lang="th-TH" altLang="th-TH" sz="2000" b="1" dirty="0" err="1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สพป</a:t>
            </a:r>
            <a:r>
              <a:rPr lang="th-TH" altLang="th-TH" sz="20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./</a:t>
            </a:r>
            <a:r>
              <a:rPr lang="th-TH" altLang="th-TH" sz="2000" b="1" dirty="0" err="1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สพ</a:t>
            </a:r>
            <a:r>
              <a:rPr lang="th-TH" altLang="th-TH" sz="20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ม./ผอ.</a:t>
            </a:r>
            <a:r>
              <a:rPr lang="th-TH" altLang="th-TH" sz="2000" b="1" dirty="0" err="1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ร.ร</a:t>
            </a:r>
            <a:r>
              <a:rPr lang="th-TH" altLang="th-TH" sz="20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.) 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th-TH" sz="2000" b="1" dirty="0" smtClean="0">
              <a:solidFill>
                <a:srgbClr val="000000"/>
              </a:solidFill>
              <a:latin typeface="IrisUPC" panose="020B0604020202020204" pitchFamily="34" charset="-34"/>
              <a:cs typeface="IrisUPC" panose="020B0604020202020204" pitchFamily="34" charset="-34"/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h-TH" altLang="th-TH" sz="20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                                                           วันที่ ............เดือน..............................</a:t>
            </a:r>
            <a:r>
              <a:rPr lang="th-TH" altLang="th-TH" sz="2000" b="1" dirty="0" err="1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พ.ศ</a:t>
            </a:r>
            <a:r>
              <a:rPr lang="th-TH" altLang="th-TH" sz="20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............... 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h-TH" altLang="th-TH" sz="2000" b="1" dirty="0" smtClean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                                                                                                                       </a:t>
            </a:r>
          </a:p>
        </p:txBody>
      </p:sp>
      <p:sp>
        <p:nvSpPr>
          <p:cNvPr id="49155" name="Text Box 4"/>
          <p:cNvSpPr txBox="1">
            <a:spLocks noChangeArrowheads="1"/>
          </p:cNvSpPr>
          <p:nvPr/>
        </p:nvSpPr>
        <p:spPr bwMode="auto">
          <a:xfrm>
            <a:off x="7515038" y="1637963"/>
            <a:ext cx="179705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10" rIns="91419" bIns="45710">
            <a:spAutoFit/>
          </a:bodyPr>
          <a:lstStyle>
            <a:lvl1pPr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2300" b="1" dirty="0">
                <a:solidFill>
                  <a:srgbClr val="0000FF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แบบ ปอ. 1</a:t>
            </a: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588658" y="488429"/>
            <a:ext cx="6926380" cy="940321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30A0"/>
              </a:gs>
              <a:gs pos="50000">
                <a:srgbClr val="7030A0"/>
              </a:gs>
              <a:gs pos="100000">
                <a:schemeClr val="bg1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หนังสือรับรองการประเมินผลการควบคุมภายใน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กลุ่ม 3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6" name="รูปภาพ 3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37" name="รูปภาพ 3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647" y="188640"/>
              <a:ext cx="957833" cy="1395552"/>
            </a:xfrm>
            <a:prstGeom prst="rect">
              <a:avLst/>
            </a:prstGeom>
          </p:spPr>
        </p:pic>
      </p:grpSp>
      <p:sp>
        <p:nvSpPr>
          <p:cNvPr id="50178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2330078" y="1576387"/>
            <a:ext cx="4010769" cy="12144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h-TH" altLang="th-TH" b="1" dirty="0" smtClean="0">
                <a:solidFill>
                  <a:srgbClr val="000099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ระเบียบ </a:t>
            </a:r>
            <a:r>
              <a:rPr lang="th-TH" altLang="th-TH" b="1" dirty="0" err="1" smtClean="0">
                <a:solidFill>
                  <a:srgbClr val="000099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คตง</a:t>
            </a:r>
            <a:r>
              <a:rPr lang="th-TH" altLang="th-TH" b="1" dirty="0" smtClean="0">
                <a:solidFill>
                  <a:srgbClr val="000099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 ว่าด้วยการปฏิบัติหน้าที่ของ</a:t>
            </a:r>
          </a:p>
          <a:p>
            <a:pPr eaLnBrk="1" hangingPunct="1">
              <a:buFontTx/>
              <a:buNone/>
            </a:pPr>
            <a:r>
              <a:rPr lang="th-TH" altLang="th-TH" b="1" dirty="0" smtClean="0">
                <a:solidFill>
                  <a:srgbClr val="000099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ผู้ตรวจสอบภายใน กำหนดหน้าที่ ดังนี้</a:t>
            </a:r>
          </a:p>
        </p:txBody>
      </p:sp>
      <p:sp>
        <p:nvSpPr>
          <p:cNvPr id="64" name="AutoShape 3"/>
          <p:cNvSpPr>
            <a:spLocks noChangeArrowheads="1"/>
          </p:cNvSpPr>
          <p:nvPr/>
        </p:nvSpPr>
        <p:spPr bwMode="ltGray">
          <a:xfrm rot="5400000">
            <a:off x="-2709421" y="1304772"/>
            <a:ext cx="5273809" cy="583264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rgbClr val="5E9CDA"/>
              </a:gs>
              <a:gs pos="50000">
                <a:srgbClr val="FFFFFF"/>
              </a:gs>
              <a:gs pos="100000">
                <a:srgbClr val="5E9CDA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5" name="AutoShape 4"/>
          <p:cNvSpPr>
            <a:spLocks noChangeArrowheads="1"/>
          </p:cNvSpPr>
          <p:nvPr/>
        </p:nvSpPr>
        <p:spPr bwMode="ltGray">
          <a:xfrm rot="5400000" flipH="1">
            <a:off x="-2039814" y="1728588"/>
            <a:ext cx="4032250" cy="4922194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rgbClr val="C0C0C0">
                  <a:alpha val="56000"/>
                </a:srgbClr>
              </a:gs>
              <a:gs pos="100000">
                <a:srgbClr val="C0C0C0">
                  <a:gamma/>
                  <a:tint val="0"/>
                  <a:invGamma/>
                  <a:alpha val="48000"/>
                </a:srgb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 kern="0">
              <a:solidFill>
                <a:sysClr val="windowText" lastClr="000000"/>
              </a:solidFill>
              <a:latin typeface="Arial" charset="0"/>
            </a:endParaRPr>
          </a:p>
        </p:txBody>
      </p:sp>
      <p:grpSp>
        <p:nvGrpSpPr>
          <p:cNvPr id="50183" name="Group 6"/>
          <p:cNvGrpSpPr>
            <a:grpSpLocks/>
          </p:cNvGrpSpPr>
          <p:nvPr/>
        </p:nvGrpSpPr>
        <p:grpSpPr bwMode="auto">
          <a:xfrm>
            <a:off x="2502483" y="4566286"/>
            <a:ext cx="5010150" cy="508000"/>
            <a:chOff x="891" y="1175"/>
            <a:chExt cx="3156" cy="320"/>
          </a:xfrm>
        </p:grpSpPr>
        <p:grpSp>
          <p:nvGrpSpPr>
            <p:cNvPr id="50203" name="Group 7"/>
            <p:cNvGrpSpPr>
              <a:grpSpLocks/>
            </p:cNvGrpSpPr>
            <p:nvPr/>
          </p:nvGrpSpPr>
          <p:grpSpPr bwMode="auto">
            <a:xfrm>
              <a:off x="891" y="1175"/>
              <a:ext cx="3156" cy="320"/>
              <a:chOff x="1258" y="1081"/>
              <a:chExt cx="3156" cy="320"/>
            </a:xfrm>
          </p:grpSpPr>
          <p:sp>
            <p:nvSpPr>
              <p:cNvPr id="80" name="Oval 8"/>
              <p:cNvSpPr>
                <a:spLocks noChangeArrowheads="1"/>
              </p:cNvSpPr>
              <p:nvPr/>
            </p:nvSpPr>
            <p:spPr bwMode="gray">
              <a:xfrm>
                <a:off x="1258" y="1091"/>
                <a:ext cx="304" cy="303"/>
              </a:xfrm>
              <a:prstGeom prst="ellipse">
                <a:avLst/>
              </a:prstGeom>
              <a:gradFill rotWithShape="1">
                <a:gsLst>
                  <a:gs pos="0">
                    <a:srgbClr val="93C052">
                      <a:gamma/>
                      <a:shade val="25490"/>
                      <a:invGamma/>
                    </a:srgbClr>
                  </a:gs>
                  <a:gs pos="100000">
                    <a:srgbClr val="93C05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 kern="0">
                  <a:solidFill>
                    <a:sysClr val="windowText" lastClr="000000"/>
                  </a:solidFill>
                  <a:latin typeface="Arial" charset="0"/>
                </a:endParaRPr>
              </a:p>
            </p:txBody>
          </p:sp>
          <p:sp>
            <p:nvSpPr>
              <p:cNvPr id="81" name="AutoShape 9"/>
              <p:cNvSpPr>
                <a:spLocks noChangeArrowheads="1"/>
              </p:cNvSpPr>
              <p:nvPr/>
            </p:nvSpPr>
            <p:spPr bwMode="gray">
              <a:xfrm>
                <a:off x="1491" y="1081"/>
                <a:ext cx="2923" cy="32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93C052"/>
                  </a:gs>
                  <a:gs pos="100000">
                    <a:srgbClr val="93C052">
                      <a:gamma/>
                      <a:tint val="0"/>
                      <a:invGamma/>
                    </a:srgb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 kern="0">
                  <a:solidFill>
                    <a:sysClr val="windowText" lastClr="000000"/>
                  </a:solidFill>
                  <a:latin typeface="Arial" charset="0"/>
                </a:endParaRPr>
              </a:p>
            </p:txBody>
          </p:sp>
        </p:grpSp>
        <p:sp>
          <p:nvSpPr>
            <p:cNvPr id="78" name="Oval 10"/>
            <p:cNvSpPr>
              <a:spLocks noChangeArrowheads="1"/>
            </p:cNvSpPr>
            <p:nvPr/>
          </p:nvSpPr>
          <p:spPr bwMode="gray">
            <a:xfrm>
              <a:off x="941" y="1225"/>
              <a:ext cx="211" cy="211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22353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>
              <a:outerShdw dist="35921" dir="2700000" algn="ctr" rotWithShape="0">
                <a:srgbClr val="00339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79" name="Oval 11"/>
            <p:cNvSpPr>
              <a:spLocks noChangeArrowheads="1"/>
            </p:cNvSpPr>
            <p:nvPr/>
          </p:nvSpPr>
          <p:spPr bwMode="gray">
            <a:xfrm>
              <a:off x="945" y="1217"/>
              <a:ext cx="152" cy="15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</p:grpSp>
      <p:grpSp>
        <p:nvGrpSpPr>
          <p:cNvPr id="50184" name="Group 12"/>
          <p:cNvGrpSpPr>
            <a:grpSpLocks/>
          </p:cNvGrpSpPr>
          <p:nvPr/>
        </p:nvGrpSpPr>
        <p:grpSpPr bwMode="auto">
          <a:xfrm>
            <a:off x="2654883" y="3561398"/>
            <a:ext cx="5010150" cy="508000"/>
            <a:chOff x="1258" y="1081"/>
            <a:chExt cx="3156" cy="320"/>
          </a:xfrm>
        </p:grpSpPr>
        <p:sp>
          <p:nvSpPr>
            <p:cNvPr id="75" name="Oval 13"/>
            <p:cNvSpPr>
              <a:spLocks noChangeArrowheads="1"/>
            </p:cNvSpPr>
            <p:nvPr/>
          </p:nvSpPr>
          <p:spPr bwMode="gray">
            <a:xfrm>
              <a:off x="1258" y="1091"/>
              <a:ext cx="304" cy="303"/>
            </a:xfrm>
            <a:prstGeom prst="ellipse">
              <a:avLst/>
            </a:prstGeom>
            <a:gradFill rotWithShape="1">
              <a:gsLst>
                <a:gs pos="0">
                  <a:srgbClr val="5E9CDA">
                    <a:gamma/>
                    <a:shade val="46275"/>
                    <a:invGamma/>
                  </a:srgbClr>
                </a:gs>
                <a:gs pos="100000">
                  <a:srgbClr val="5E9CDA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76" name="AutoShape 14"/>
            <p:cNvSpPr>
              <a:spLocks noChangeArrowheads="1"/>
            </p:cNvSpPr>
            <p:nvPr/>
          </p:nvSpPr>
          <p:spPr bwMode="gray">
            <a:xfrm>
              <a:off x="1491" y="1081"/>
              <a:ext cx="2923" cy="32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E9CDA"/>
                </a:gs>
                <a:gs pos="100000">
                  <a:srgbClr val="5E9CDA">
                    <a:gamma/>
                    <a:tint val="0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</p:grpSp>
      <p:grpSp>
        <p:nvGrpSpPr>
          <p:cNvPr id="50185" name="Group 17"/>
          <p:cNvGrpSpPr>
            <a:grpSpLocks/>
          </p:cNvGrpSpPr>
          <p:nvPr/>
        </p:nvGrpSpPr>
        <p:grpSpPr bwMode="auto">
          <a:xfrm>
            <a:off x="2197682" y="2666048"/>
            <a:ext cx="5314951" cy="508000"/>
            <a:chOff x="891" y="1175"/>
            <a:chExt cx="3156" cy="320"/>
          </a:xfrm>
        </p:grpSpPr>
        <p:grpSp>
          <p:nvGrpSpPr>
            <p:cNvPr id="50196" name="Group 18"/>
            <p:cNvGrpSpPr>
              <a:grpSpLocks/>
            </p:cNvGrpSpPr>
            <p:nvPr/>
          </p:nvGrpSpPr>
          <p:grpSpPr bwMode="auto">
            <a:xfrm>
              <a:off x="891" y="1175"/>
              <a:ext cx="3156" cy="320"/>
              <a:chOff x="1258" y="1081"/>
              <a:chExt cx="3156" cy="320"/>
            </a:xfrm>
          </p:grpSpPr>
          <p:sp>
            <p:nvSpPr>
              <p:cNvPr id="73" name="Oval 19"/>
              <p:cNvSpPr>
                <a:spLocks noChangeArrowheads="1"/>
              </p:cNvSpPr>
              <p:nvPr/>
            </p:nvSpPr>
            <p:spPr bwMode="gray">
              <a:xfrm>
                <a:off x="1258" y="1091"/>
                <a:ext cx="304" cy="303"/>
              </a:xfrm>
              <a:prstGeom prst="ellipse">
                <a:avLst/>
              </a:prstGeom>
              <a:gradFill rotWithShape="1">
                <a:gsLst>
                  <a:gs pos="0">
                    <a:srgbClr val="93C052">
                      <a:gamma/>
                      <a:shade val="25490"/>
                      <a:invGamma/>
                    </a:srgbClr>
                  </a:gs>
                  <a:gs pos="100000">
                    <a:srgbClr val="93C05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 kern="0">
                  <a:solidFill>
                    <a:sysClr val="windowText" lastClr="000000"/>
                  </a:solidFill>
                  <a:latin typeface="Arial" charset="0"/>
                </a:endParaRPr>
              </a:p>
            </p:txBody>
          </p:sp>
          <p:sp>
            <p:nvSpPr>
              <p:cNvPr id="74" name="AutoShape 20"/>
              <p:cNvSpPr>
                <a:spLocks noChangeArrowheads="1"/>
              </p:cNvSpPr>
              <p:nvPr/>
            </p:nvSpPr>
            <p:spPr bwMode="gray">
              <a:xfrm>
                <a:off x="1491" y="1081"/>
                <a:ext cx="2923" cy="32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93C052"/>
                  </a:gs>
                  <a:gs pos="100000">
                    <a:srgbClr val="93C052">
                      <a:gamma/>
                      <a:tint val="0"/>
                      <a:invGamma/>
                    </a:srgb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 kern="0">
                  <a:solidFill>
                    <a:sysClr val="windowText" lastClr="000000"/>
                  </a:solidFill>
                  <a:latin typeface="Arial" charset="0"/>
                </a:endParaRPr>
              </a:p>
            </p:txBody>
          </p:sp>
        </p:grpSp>
        <p:sp>
          <p:nvSpPr>
            <p:cNvPr id="71" name="Oval 21"/>
            <p:cNvSpPr>
              <a:spLocks noChangeArrowheads="1"/>
            </p:cNvSpPr>
            <p:nvPr/>
          </p:nvSpPr>
          <p:spPr bwMode="gray">
            <a:xfrm>
              <a:off x="941" y="1225"/>
              <a:ext cx="211" cy="211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22353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>
              <a:outerShdw dist="35921" dir="2700000" algn="ctr" rotWithShape="0">
                <a:srgbClr val="00339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72" name="Oval 22"/>
            <p:cNvSpPr>
              <a:spLocks noChangeArrowheads="1"/>
            </p:cNvSpPr>
            <p:nvPr/>
          </p:nvSpPr>
          <p:spPr bwMode="gray">
            <a:xfrm>
              <a:off x="945" y="1217"/>
              <a:ext cx="152" cy="15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</p:grpSp>
      <p:sp>
        <p:nvSpPr>
          <p:cNvPr id="69" name="Text Box 23"/>
          <p:cNvSpPr txBox="1">
            <a:spLocks noChangeArrowheads="1"/>
          </p:cNvSpPr>
          <p:nvPr/>
        </p:nvSpPr>
        <p:spPr bwMode="auto">
          <a:xfrm>
            <a:off x="3035883" y="2589848"/>
            <a:ext cx="4556125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th-TH" sz="3600" kern="0" dirty="0">
                <a:solidFill>
                  <a:sysClr val="windowText" lastClr="000000"/>
                </a:solidFill>
                <a:latin typeface="Cordia New" pitchFamily="34" charset="-34"/>
                <a:cs typeface="IrisUPC" pitchFamily="34" charset="-34"/>
              </a:rPr>
              <a:t>ประเมินการควบคุมด้วยตนเอง </a:t>
            </a:r>
            <a:r>
              <a:rPr kumimoji="0" lang="th-TH" sz="3600" kern="0" dirty="0">
                <a:solidFill>
                  <a:sysClr val="windowText" lastClr="000000"/>
                </a:solidFill>
                <a:latin typeface="IrisUPC" pitchFamily="34" charset="-34"/>
                <a:cs typeface="IrisUPC" pitchFamily="34" charset="-34"/>
              </a:rPr>
              <a:t>(</a:t>
            </a:r>
            <a:r>
              <a:rPr kumimoji="0" lang="en-US" sz="3600" kern="0" dirty="0">
                <a:solidFill>
                  <a:sysClr val="windowText" lastClr="000000"/>
                </a:solidFill>
                <a:latin typeface="IrisUPC" pitchFamily="34" charset="-34"/>
                <a:cs typeface="IrisUPC" pitchFamily="34" charset="-34"/>
              </a:rPr>
              <a:t>CSA)</a:t>
            </a:r>
          </a:p>
        </p:txBody>
      </p:sp>
      <p:sp>
        <p:nvSpPr>
          <p:cNvPr id="82" name="Text Box 23"/>
          <p:cNvSpPr txBox="1">
            <a:spLocks noChangeArrowheads="1"/>
          </p:cNvSpPr>
          <p:nvPr/>
        </p:nvSpPr>
        <p:spPr bwMode="auto">
          <a:xfrm>
            <a:off x="3235908" y="3475673"/>
            <a:ext cx="2982913" cy="64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th-TH" sz="3600" kern="0" dirty="0">
                <a:solidFill>
                  <a:sysClr val="windowText" lastClr="000000"/>
                </a:solidFill>
                <a:latin typeface="Cordia New" pitchFamily="34" charset="-34"/>
                <a:cs typeface="IrisUPC" pitchFamily="34" charset="-34"/>
              </a:rPr>
              <a:t>สอบทานการประเมินผล</a:t>
            </a:r>
            <a:endParaRPr kumimoji="0" lang="en-US" sz="3600" kern="0" dirty="0">
              <a:solidFill>
                <a:sysClr val="windowText" lastClr="000000"/>
              </a:solidFill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83" name="Text Box 23"/>
          <p:cNvSpPr txBox="1">
            <a:spLocks noChangeArrowheads="1"/>
          </p:cNvSpPr>
          <p:nvPr/>
        </p:nvSpPr>
        <p:spPr bwMode="auto">
          <a:xfrm>
            <a:off x="3235908" y="4559936"/>
            <a:ext cx="2262188" cy="646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th-TH" sz="3600" kern="0" dirty="0">
                <a:solidFill>
                  <a:sysClr val="windowText" lastClr="000000"/>
                </a:solidFill>
                <a:latin typeface="Cordia New" pitchFamily="34" charset="-34"/>
                <a:cs typeface="IrisUPC" pitchFamily="34" charset="-34"/>
              </a:rPr>
              <a:t>สอบทานรายงาน </a:t>
            </a:r>
            <a:endParaRPr kumimoji="0" lang="en-US" sz="3600" kern="0" dirty="0">
              <a:solidFill>
                <a:sysClr val="windowText" lastClr="000000"/>
              </a:solidFill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85" name="Oval 15"/>
          <p:cNvSpPr>
            <a:spLocks noChangeArrowheads="1"/>
          </p:cNvSpPr>
          <p:nvPr/>
        </p:nvSpPr>
        <p:spPr bwMode="gray">
          <a:xfrm>
            <a:off x="2735846" y="3647123"/>
            <a:ext cx="334962" cy="334963"/>
          </a:xfrm>
          <a:prstGeom prst="ellipse">
            <a:avLst/>
          </a:prstGeom>
          <a:gradFill rotWithShape="1">
            <a:gsLst>
              <a:gs pos="0">
                <a:srgbClr val="93C052"/>
              </a:gs>
              <a:gs pos="100000">
                <a:srgbClr val="93C052">
                  <a:gamma/>
                  <a:shade val="57255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 kern="0">
              <a:solidFill>
                <a:sysClr val="windowText" lastClr="000000"/>
              </a:solidFill>
              <a:latin typeface="Arial" charset="0"/>
            </a:endParaRPr>
          </a:p>
        </p:txBody>
      </p:sp>
      <p:grpSp>
        <p:nvGrpSpPr>
          <p:cNvPr id="50190" name="Group 12"/>
          <p:cNvGrpSpPr>
            <a:grpSpLocks/>
          </p:cNvGrpSpPr>
          <p:nvPr/>
        </p:nvGrpSpPr>
        <p:grpSpPr bwMode="auto">
          <a:xfrm>
            <a:off x="2173871" y="5521961"/>
            <a:ext cx="5010150" cy="508000"/>
            <a:chOff x="1258" y="1081"/>
            <a:chExt cx="3156" cy="320"/>
          </a:xfrm>
        </p:grpSpPr>
        <p:sp>
          <p:nvSpPr>
            <p:cNvPr id="90" name="Oval 13"/>
            <p:cNvSpPr>
              <a:spLocks noChangeArrowheads="1"/>
            </p:cNvSpPr>
            <p:nvPr/>
          </p:nvSpPr>
          <p:spPr bwMode="gray">
            <a:xfrm>
              <a:off x="1258" y="1091"/>
              <a:ext cx="304" cy="303"/>
            </a:xfrm>
            <a:prstGeom prst="ellipse">
              <a:avLst/>
            </a:prstGeom>
            <a:gradFill rotWithShape="1">
              <a:gsLst>
                <a:gs pos="0">
                  <a:srgbClr val="5E9CDA">
                    <a:gamma/>
                    <a:shade val="46275"/>
                    <a:invGamma/>
                  </a:srgbClr>
                </a:gs>
                <a:gs pos="100000">
                  <a:srgbClr val="5E9CDA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91" name="AutoShape 14"/>
            <p:cNvSpPr>
              <a:spLocks noChangeArrowheads="1"/>
            </p:cNvSpPr>
            <p:nvPr/>
          </p:nvSpPr>
          <p:spPr bwMode="gray">
            <a:xfrm>
              <a:off x="1491" y="1081"/>
              <a:ext cx="2923" cy="32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E9CDA"/>
                </a:gs>
                <a:gs pos="100000">
                  <a:srgbClr val="5E9CDA">
                    <a:gamma/>
                    <a:tint val="0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</p:grpSp>
      <p:sp>
        <p:nvSpPr>
          <p:cNvPr id="92" name="Text Box 23"/>
          <p:cNvSpPr txBox="1">
            <a:spLocks noChangeArrowheads="1"/>
          </p:cNvSpPr>
          <p:nvPr/>
        </p:nvSpPr>
        <p:spPr bwMode="auto">
          <a:xfrm>
            <a:off x="2754896" y="5436236"/>
            <a:ext cx="2844800" cy="646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th-TH" sz="3600" kern="0" dirty="0">
                <a:solidFill>
                  <a:sysClr val="windowText" lastClr="000000"/>
                </a:solidFill>
                <a:latin typeface="Cordia New" pitchFamily="34" charset="-34"/>
                <a:cs typeface="IrisUPC" pitchFamily="34" charset="-34"/>
              </a:rPr>
              <a:t>จัดทำรายงานแบบ </a:t>
            </a:r>
            <a:r>
              <a:rPr kumimoji="0" lang="th-TH" sz="3600" kern="0" dirty="0" err="1">
                <a:solidFill>
                  <a:sysClr val="windowText" lastClr="000000"/>
                </a:solidFill>
                <a:latin typeface="Cordia New" pitchFamily="34" charset="-34"/>
                <a:cs typeface="IrisUPC" pitchFamily="34" charset="-34"/>
              </a:rPr>
              <a:t>ปส.</a:t>
            </a:r>
            <a:endParaRPr kumimoji="0" lang="en-US" sz="3600" kern="0" dirty="0">
              <a:solidFill>
                <a:sysClr val="windowText" lastClr="000000"/>
              </a:solidFill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93" name="Oval 15"/>
          <p:cNvSpPr>
            <a:spLocks noChangeArrowheads="1"/>
          </p:cNvSpPr>
          <p:nvPr/>
        </p:nvSpPr>
        <p:spPr bwMode="gray">
          <a:xfrm>
            <a:off x="2254833" y="5607686"/>
            <a:ext cx="334963" cy="334962"/>
          </a:xfrm>
          <a:prstGeom prst="ellipse">
            <a:avLst/>
          </a:prstGeom>
          <a:gradFill rotWithShape="1">
            <a:gsLst>
              <a:gs pos="0">
                <a:srgbClr val="93C052"/>
              </a:gs>
              <a:gs pos="100000">
                <a:srgbClr val="93C052">
                  <a:gamma/>
                  <a:shade val="57255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38" name="AutoShape 4"/>
          <p:cNvSpPr>
            <a:spLocks noChangeArrowheads="1"/>
          </p:cNvSpPr>
          <p:nvPr/>
        </p:nvSpPr>
        <p:spPr bwMode="gray">
          <a:xfrm>
            <a:off x="1737043" y="158229"/>
            <a:ext cx="5134613" cy="940321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30A0"/>
              </a:gs>
              <a:gs pos="50000">
                <a:srgbClr val="7030A0"/>
              </a:gs>
              <a:gs pos="100000">
                <a:schemeClr val="bg1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บทบาทของผู้ตรวจสอบภายใน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0180" name="Oval 16"/>
          <p:cNvSpPr>
            <a:spLocks noChangeArrowheads="1"/>
          </p:cNvSpPr>
          <p:nvPr/>
        </p:nvSpPr>
        <p:spPr bwMode="gray">
          <a:xfrm>
            <a:off x="2453283" y="5193349"/>
            <a:ext cx="241300" cy="242887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E9940B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endParaRPr lang="en-US" altLang="th-TH" sz="1800"/>
          </a:p>
        </p:txBody>
      </p:sp>
      <p:sp>
        <p:nvSpPr>
          <p:cNvPr id="50179" name="Oval 16"/>
          <p:cNvSpPr>
            <a:spLocks noChangeArrowheads="1"/>
          </p:cNvSpPr>
          <p:nvPr/>
        </p:nvSpPr>
        <p:spPr bwMode="gray">
          <a:xfrm>
            <a:off x="2513596" y="3317401"/>
            <a:ext cx="241300" cy="242887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E9940B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endParaRPr lang="en-US" altLang="th-TH" sz="180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กลุ่ม 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0" name="รูปภาพ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12" name="รูปภาพ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647" y="188640"/>
              <a:ext cx="957833" cy="1395552"/>
            </a:xfrm>
            <a:prstGeom prst="rect">
              <a:avLst/>
            </a:prstGeom>
          </p:spPr>
        </p:pic>
      </p:grpSp>
      <p:sp>
        <p:nvSpPr>
          <p:cNvPr id="11" name="AutoShape 2"/>
          <p:cNvSpPr>
            <a:spLocks noGrp="1" noChangeArrowheads="1"/>
          </p:cNvSpPr>
          <p:nvPr>
            <p:ph type="title"/>
          </p:nvPr>
        </p:nvSpPr>
        <p:spPr>
          <a:xfrm>
            <a:off x="428625" y="1169341"/>
            <a:ext cx="8231188" cy="129381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2600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/>
            </a:r>
            <a:br>
              <a:rPr lang="th-TH" sz="2600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</a:br>
            <a:r>
              <a:rPr lang="th-TH" sz="2600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/>
            </a:r>
            <a:br>
              <a:rPr lang="th-TH" sz="2600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</a:br>
            <a:r>
              <a:rPr lang="th-TH" sz="2600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/>
            </a:r>
            <a:br>
              <a:rPr lang="th-TH" sz="2600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</a:br>
            <a:r>
              <a:rPr lang="th-TH" sz="32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รายงานผลการสอบทานการประเมินผลการควบคุมภายใน</a:t>
            </a:r>
            <a:br>
              <a:rPr lang="th-TH" sz="32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</a:br>
            <a:r>
              <a:rPr lang="th-TH" sz="32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ของผู้ตรวจสอบภายใน</a:t>
            </a:r>
            <a:r>
              <a:rPr lang="en-US" sz="3200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/>
            </a:r>
            <a:br>
              <a:rPr lang="en-US" sz="3200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</a:br>
            <a:r>
              <a:rPr lang="th-TH" sz="2800" b="1" dirty="0" smtClean="0">
                <a:solidFill>
                  <a:srgbClr val="FF0000"/>
                </a:solidFill>
                <a:latin typeface="IrisUPC" pitchFamily="34" charset="-34"/>
                <a:ea typeface="+mj-ea"/>
                <a:cs typeface="IrisUPC" pitchFamily="34" charset="-34"/>
              </a:rPr>
              <a:t>(กรณีไม่มีข้อตรวจพบหรือข้อสังเกต)</a:t>
            </a:r>
            <a:r>
              <a:rPr lang="en-US" sz="2600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/>
            </a:r>
            <a:br>
              <a:rPr lang="en-US" sz="2600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</a:br>
            <a:endParaRPr lang="th-TH" sz="2600" dirty="0" smtClean="0">
              <a:solidFill>
                <a:srgbClr val="000000"/>
              </a:solidFill>
              <a:latin typeface="IrisUPC" pitchFamily="34" charset="-34"/>
              <a:ea typeface="+mj-ea"/>
              <a:cs typeface="IrisUPC" pitchFamily="34" charset="-34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th-TH" b="1" smtClean="0">
                <a:solidFill>
                  <a:srgbClr val="00FF00"/>
                </a:solidFill>
              </a:rPr>
              <a:t>  </a:t>
            </a:r>
            <a:endParaRPr lang="th-TH" altLang="th-TH" b="1" smtClean="0">
              <a:solidFill>
                <a:srgbClr val="000000"/>
              </a:solidFill>
            </a:endParaRP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7677314" y="2125339"/>
            <a:ext cx="119380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10" rIns="91419" bIns="45710">
            <a:spAutoFit/>
          </a:bodyPr>
          <a:lstStyle>
            <a:lvl1pPr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2300" b="1" dirty="0">
                <a:solidFill>
                  <a:srgbClr val="FF33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แบบ </a:t>
            </a:r>
            <a:r>
              <a:rPr lang="th-TH" altLang="th-TH" sz="2300" b="1" dirty="0" err="1">
                <a:solidFill>
                  <a:srgbClr val="FF33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ปส</a:t>
            </a:r>
            <a:r>
              <a:rPr lang="th-TH" altLang="th-TH" sz="2300" b="1" dirty="0">
                <a:solidFill>
                  <a:srgbClr val="FF33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355600" y="2679699"/>
            <a:ext cx="8482013" cy="398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10" rIns="91419" bIns="45710">
            <a:spAutoFit/>
          </a:bodyPr>
          <a:lstStyle>
            <a:lvl1pPr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r>
              <a:rPr lang="th-TH" altLang="th-TH" sz="2300" b="1" dirty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เรียน</a:t>
            </a:r>
            <a:r>
              <a:rPr lang="en-US" altLang="th-TH" sz="2300" b="1" dirty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</a:t>
            </a:r>
            <a:r>
              <a:rPr lang="th-TH" altLang="th-TH" sz="2300" b="1" dirty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เลขาธิการ </a:t>
            </a:r>
            <a:r>
              <a:rPr lang="th-TH" altLang="th-TH" sz="2300" b="1" dirty="0" err="1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กพฐ</a:t>
            </a:r>
            <a:r>
              <a:rPr lang="th-TH" altLang="th-TH" sz="2300" b="1" dirty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 /ผอ. </a:t>
            </a:r>
            <a:r>
              <a:rPr lang="th-TH" altLang="th-TH" sz="2300" b="1" dirty="0" err="1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สพป</a:t>
            </a:r>
            <a:r>
              <a:rPr lang="th-TH" altLang="th-TH" sz="2300" b="1" dirty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 /ผอ.</a:t>
            </a:r>
            <a:r>
              <a:rPr lang="th-TH" altLang="th-TH" sz="2300" b="1" dirty="0" err="1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สพม</a:t>
            </a:r>
            <a:r>
              <a:rPr lang="th-TH" altLang="th-TH" sz="2300" b="1" dirty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</a:t>
            </a:r>
            <a:endParaRPr lang="en-US" altLang="th-TH" sz="2300" b="1" dirty="0">
              <a:solidFill>
                <a:srgbClr val="FF0000"/>
              </a:solidFill>
              <a:latin typeface="IrisUPC" panose="020B0604020202020204" pitchFamily="34" charset="-34"/>
              <a:cs typeface="IrisUPC" panose="020B0604020202020204" pitchFamily="34" charset="-34"/>
            </a:endParaRPr>
          </a:p>
          <a:p>
            <a:pPr eaLnBrk="1" hangingPunct="1"/>
            <a:r>
              <a:rPr lang="th-TH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       ข้าพเจ้าได้สอบทานการประเมินผลการควบคุมภายในของ....(ชื่อหน่วยรับตรวจ)................       สำหรับปีสิ้นสุดวันที่</a:t>
            </a:r>
            <a:r>
              <a:rPr lang="en-US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......</a:t>
            </a:r>
            <a:r>
              <a:rPr lang="th-TH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เดือน</a:t>
            </a:r>
            <a:r>
              <a:rPr lang="en-US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.............</a:t>
            </a:r>
            <a:r>
              <a:rPr lang="th-TH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พ</a:t>
            </a:r>
            <a:r>
              <a:rPr lang="en-US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</a:t>
            </a:r>
            <a:r>
              <a:rPr lang="th-TH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ศ</a:t>
            </a:r>
            <a:r>
              <a:rPr lang="en-US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..........</a:t>
            </a:r>
            <a:r>
              <a:rPr lang="th-TH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การสอบทานได้ปฏิบัติอย่างสมเหตุสมผลและระมัดระวังอย่างรอบคอบผลการสอบทานพบว่าการประเมินผลการควบคุมภายในเป็นไปตามวิธีการที่กำหนดระบบการควบคุมภายในมีความเพียงพอและสามารถบรรลุวัตถุประสงค์ของการควบคุมภายใน</a:t>
            </a:r>
          </a:p>
          <a:p>
            <a:pPr eaLnBrk="1" hangingPunct="1"/>
            <a:endParaRPr lang="th-TH" altLang="th-TH" sz="2300" b="1" dirty="0">
              <a:solidFill>
                <a:srgbClr val="000000"/>
              </a:solidFill>
              <a:latin typeface="IrisUPC" panose="020B0604020202020204" pitchFamily="34" charset="-34"/>
              <a:cs typeface="IrisUPC" panose="020B0604020202020204" pitchFamily="34" charset="-34"/>
            </a:endParaRPr>
          </a:p>
          <a:p>
            <a:pPr eaLnBrk="1" hangingPunct="1"/>
            <a:r>
              <a:rPr lang="th-TH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    </a:t>
            </a:r>
          </a:p>
          <a:p>
            <a:pPr eaLnBrk="1" hangingPunct="1"/>
            <a:r>
              <a:rPr lang="th-TH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                                     ชื่อผู้รายงาน</a:t>
            </a:r>
            <a:r>
              <a:rPr lang="en-US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.......................................................</a:t>
            </a:r>
          </a:p>
          <a:p>
            <a:pPr eaLnBrk="1" hangingPunct="1"/>
            <a:r>
              <a:rPr lang="en-US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                                            </a:t>
            </a:r>
            <a:r>
              <a:rPr lang="th-TH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(ชื่อผู้อำนวยการหน่วยงานตรวจสอบภายใน)</a:t>
            </a:r>
            <a:endParaRPr lang="en-US" altLang="th-TH" sz="2300" b="1" dirty="0">
              <a:solidFill>
                <a:srgbClr val="000000"/>
              </a:solidFill>
              <a:latin typeface="IrisUPC" panose="020B0604020202020204" pitchFamily="34" charset="-34"/>
              <a:cs typeface="IrisUPC" panose="020B0604020202020204" pitchFamily="34" charset="-34"/>
            </a:endParaRPr>
          </a:p>
          <a:p>
            <a:pPr eaLnBrk="1" hangingPunct="1"/>
            <a:r>
              <a:rPr lang="th-TH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                                     ตำแหน่ง</a:t>
            </a:r>
            <a:r>
              <a:rPr lang="en-US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...........................................................</a:t>
            </a:r>
          </a:p>
          <a:p>
            <a:pPr eaLnBrk="1" hangingPunct="1"/>
            <a:r>
              <a:rPr lang="th-TH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                                    วันที่</a:t>
            </a:r>
            <a:r>
              <a:rPr lang="en-US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................ </a:t>
            </a:r>
            <a:r>
              <a:rPr lang="th-TH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เดือน</a:t>
            </a:r>
            <a:r>
              <a:rPr lang="en-US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..................</a:t>
            </a:r>
            <a:r>
              <a:rPr lang="th-TH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พ</a:t>
            </a:r>
            <a:r>
              <a:rPr lang="en-US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</a:t>
            </a:r>
            <a:r>
              <a:rPr lang="th-TH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ศ</a:t>
            </a:r>
            <a:r>
              <a:rPr lang="en-US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 .................</a:t>
            </a:r>
            <a:endParaRPr lang="th-TH" altLang="th-TH" sz="2300" b="1" dirty="0">
              <a:solidFill>
                <a:srgbClr val="000000"/>
              </a:solidFill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กลุ่ม 5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6" name="รูปภาพ 5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57" name="รูปภาพ 5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647" y="188640"/>
              <a:ext cx="957833" cy="1395552"/>
            </a:xfrm>
            <a:prstGeom prst="rect">
              <a:avLst/>
            </a:prstGeom>
          </p:spPr>
        </p:pic>
      </p:grpSp>
      <p:sp>
        <p:nvSpPr>
          <p:cNvPr id="58" name="AutoShape 4"/>
          <p:cNvSpPr>
            <a:spLocks noChangeArrowheads="1"/>
          </p:cNvSpPr>
          <p:nvPr/>
        </p:nvSpPr>
        <p:spPr bwMode="gray">
          <a:xfrm>
            <a:off x="1346943" y="908720"/>
            <a:ext cx="6400800" cy="9144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30A0"/>
              </a:gs>
              <a:gs pos="50000">
                <a:srgbClr val="7030A0"/>
              </a:gs>
              <a:gs pos="100000">
                <a:schemeClr val="bg1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แบบฟอร์ม</a:t>
            </a:r>
            <a:r>
              <a:rPr lang="th-TH" sz="5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ของส่วนงานย่อย</a:t>
            </a:r>
            <a:endParaRPr lang="en-US" sz="5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5" name="Text Box 16"/>
          <p:cNvSpPr txBox="1">
            <a:spLocks noChangeArrowheads="1"/>
          </p:cNvSpPr>
          <p:nvPr/>
        </p:nvSpPr>
        <p:spPr bwMode="gray">
          <a:xfrm>
            <a:off x="1713352" y="2740025"/>
            <a:ext cx="169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/>
            <a:endParaRPr lang="en-US" altLang="th-TH" sz="1800"/>
          </a:p>
        </p:txBody>
      </p:sp>
      <p:sp>
        <p:nvSpPr>
          <p:cNvPr id="73" name="Text Box 43"/>
          <p:cNvSpPr txBox="1">
            <a:spLocks noChangeArrowheads="1"/>
          </p:cNvSpPr>
          <p:nvPr/>
        </p:nvSpPr>
        <p:spPr bwMode="gray">
          <a:xfrm>
            <a:off x="7035906" y="2740025"/>
            <a:ext cx="174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/>
            <a:endParaRPr lang="en-US" altLang="th-TH" sz="1800"/>
          </a:p>
        </p:txBody>
      </p:sp>
      <p:sp>
        <p:nvSpPr>
          <p:cNvPr id="78" name="วงรี 77"/>
          <p:cNvSpPr/>
          <p:nvPr/>
        </p:nvSpPr>
        <p:spPr>
          <a:xfrm>
            <a:off x="561160" y="2935198"/>
            <a:ext cx="2574433" cy="294207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58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9" name="Text Box 17"/>
          <p:cNvSpPr txBox="1">
            <a:spLocks noChangeArrowheads="1"/>
          </p:cNvSpPr>
          <p:nvPr/>
        </p:nvSpPr>
        <p:spPr bwMode="gray">
          <a:xfrm>
            <a:off x="832289" y="3429000"/>
            <a:ext cx="202247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th-TH" b="1" kern="0" dirty="0">
                <a:solidFill>
                  <a:srgbClr val="000000"/>
                </a:solidFill>
                <a:latin typeface="IrisUPC" pitchFamily="34" charset="-34"/>
                <a:cs typeface="IrisUPC" pitchFamily="34" charset="-34"/>
              </a:rPr>
              <a:t>รายงานผล         การประเมินองค์ประกอบของ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th-TH" b="1" kern="0" dirty="0">
                <a:solidFill>
                  <a:srgbClr val="000000"/>
                </a:solidFill>
                <a:latin typeface="IrisUPC" pitchFamily="34" charset="-34"/>
                <a:cs typeface="IrisUPC" pitchFamily="34" charset="-34"/>
              </a:rPr>
              <a:t>การควบคุมภายใน</a:t>
            </a:r>
            <a:endParaRPr kumimoji="0" lang="en-US" b="1" kern="0" dirty="0">
              <a:solidFill>
                <a:sysClr val="windowText" lastClr="000000"/>
              </a:solidFill>
              <a:latin typeface="IrisUPC" pitchFamily="34" charset="-34"/>
              <a:cs typeface="IrisUPC" pitchFamily="34" charset="-34"/>
            </a:endParaRPr>
          </a:p>
        </p:txBody>
      </p:sp>
      <p:grpSp>
        <p:nvGrpSpPr>
          <p:cNvPr id="80" name="กลุ่ม 79"/>
          <p:cNvGrpSpPr/>
          <p:nvPr/>
        </p:nvGrpSpPr>
        <p:grpSpPr>
          <a:xfrm>
            <a:off x="1072002" y="2430463"/>
            <a:ext cx="1428750" cy="876300"/>
            <a:chOff x="435421" y="2477418"/>
            <a:chExt cx="1428750" cy="876300"/>
          </a:xfrm>
        </p:grpSpPr>
        <p:grpSp>
          <p:nvGrpSpPr>
            <p:cNvPr id="81" name="Group 10"/>
            <p:cNvGrpSpPr>
              <a:grpSpLocks/>
            </p:cNvGrpSpPr>
            <p:nvPr/>
          </p:nvGrpSpPr>
          <p:grpSpPr bwMode="auto">
            <a:xfrm>
              <a:off x="435421" y="2477418"/>
              <a:ext cx="1428750" cy="876300"/>
              <a:chOff x="1289" y="582"/>
              <a:chExt cx="668" cy="668"/>
            </a:xfrm>
          </p:grpSpPr>
          <p:sp>
            <p:nvSpPr>
              <p:cNvPr id="83" name="Oval 11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1pPr>
                <a:lvl2pPr marL="742950" indent="-28575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2pPr>
                <a:lvl3pPr marL="11430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3pPr>
                <a:lvl4pPr marL="16002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4pPr>
                <a:lvl5pPr marL="20574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9pPr>
              </a:lstStyle>
              <a:p>
                <a:pPr eaLnBrk="1" hangingPunct="1"/>
                <a:endParaRPr lang="th-TH" altLang="th-TH" sz="1800"/>
              </a:p>
            </p:txBody>
          </p:sp>
          <p:sp>
            <p:nvSpPr>
              <p:cNvPr id="87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8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1pPr>
                <a:lvl2pPr marL="742950" indent="-28575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2pPr>
                <a:lvl3pPr marL="11430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3pPr>
                <a:lvl4pPr marL="16002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4pPr>
                <a:lvl5pPr marL="20574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9pPr>
              </a:lstStyle>
              <a:p>
                <a:pPr eaLnBrk="1" hangingPunct="1"/>
                <a:endParaRPr lang="th-TH" altLang="th-TH" sz="1800"/>
              </a:p>
            </p:txBody>
          </p:sp>
          <p:sp>
            <p:nvSpPr>
              <p:cNvPr id="92" name="Oval 13"/>
              <p:cNvSpPr>
                <a:spLocks noChangeArrowheads="1"/>
              </p:cNvSpPr>
              <p:nvPr/>
            </p:nvSpPr>
            <p:spPr bwMode="gray">
              <a:xfrm>
                <a:off x="1304" y="590"/>
                <a:ext cx="632" cy="63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1pPr>
                <a:lvl2pPr marL="742950" indent="-28575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2pPr>
                <a:lvl3pPr marL="11430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3pPr>
                <a:lvl4pPr marL="16002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4pPr>
                <a:lvl5pPr marL="20574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9pPr>
              </a:lstStyle>
              <a:p>
                <a:pPr eaLnBrk="1" hangingPunct="1"/>
                <a:endParaRPr lang="th-TH" altLang="th-TH" sz="1800"/>
              </a:p>
            </p:txBody>
          </p:sp>
          <p:sp>
            <p:nvSpPr>
              <p:cNvPr id="97" name="Oval 14"/>
              <p:cNvSpPr>
                <a:spLocks noChangeArrowheads="1"/>
              </p:cNvSpPr>
              <p:nvPr/>
            </p:nvSpPr>
            <p:spPr bwMode="gray">
              <a:xfrm>
                <a:off x="1310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1pPr>
                <a:lvl2pPr marL="742950" indent="-28575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2pPr>
                <a:lvl3pPr marL="11430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3pPr>
                <a:lvl4pPr marL="16002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4pPr>
                <a:lvl5pPr marL="20574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9pPr>
              </a:lstStyle>
              <a:p>
                <a:pPr eaLnBrk="1" hangingPunct="1"/>
                <a:endParaRPr lang="th-TH" altLang="th-TH" sz="1800"/>
              </a:p>
            </p:txBody>
          </p:sp>
          <p:sp>
            <p:nvSpPr>
              <p:cNvPr id="98" name="Oval 15"/>
              <p:cNvSpPr>
                <a:spLocks noChangeArrowheads="1"/>
              </p:cNvSpPr>
              <p:nvPr/>
            </p:nvSpPr>
            <p:spPr bwMode="gray">
              <a:xfrm>
                <a:off x="1347" y="613"/>
                <a:ext cx="533" cy="47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1pPr>
                <a:lvl2pPr marL="742950" indent="-28575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2pPr>
                <a:lvl3pPr marL="11430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3pPr>
                <a:lvl4pPr marL="16002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4pPr>
                <a:lvl5pPr marL="20574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9pPr>
              </a:lstStyle>
              <a:p>
                <a:pPr eaLnBrk="1" hangingPunct="1"/>
                <a:endParaRPr lang="th-TH" altLang="th-TH" sz="1800"/>
              </a:p>
            </p:txBody>
          </p:sp>
        </p:grpSp>
        <p:sp>
          <p:nvSpPr>
            <p:cNvPr id="82" name="TextBox 106"/>
            <p:cNvSpPr txBox="1">
              <a:spLocks noChangeArrowheads="1"/>
            </p:cNvSpPr>
            <p:nvPr/>
          </p:nvSpPr>
          <p:spPr bwMode="auto">
            <a:xfrm>
              <a:off x="578296" y="2691730"/>
              <a:ext cx="1071562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1pPr>
              <a:lvl2pPr marL="742950" indent="-285750"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2pPr>
              <a:lvl3pPr marL="1143000" indent="-228600"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3pPr>
              <a:lvl4pPr marL="1600200" indent="-228600"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4pPr>
              <a:lvl5pPr marL="2057400" indent="-228600"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9pPr>
            </a:lstStyle>
            <a:p>
              <a:pPr eaLnBrk="1" hangingPunct="1"/>
              <a:r>
                <a:rPr lang="th-TH" altLang="th-TH" sz="2400" dirty="0">
                  <a:solidFill>
                    <a:srgbClr val="000099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แบบ </a:t>
              </a:r>
              <a:r>
                <a:rPr lang="th-TH" altLang="th-TH" sz="2400" dirty="0" err="1" smtClean="0">
                  <a:solidFill>
                    <a:srgbClr val="000099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ปย</a:t>
              </a:r>
              <a:r>
                <a:rPr lang="th-TH" altLang="th-TH" sz="2400" dirty="0" smtClean="0">
                  <a:solidFill>
                    <a:srgbClr val="000099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.</a:t>
              </a:r>
              <a:r>
                <a:rPr lang="th-TH" altLang="th-TH" sz="2400" dirty="0">
                  <a:solidFill>
                    <a:srgbClr val="000099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1</a:t>
              </a:r>
              <a:endParaRPr lang="en-US" altLang="th-TH" sz="2400" dirty="0">
                <a:solidFill>
                  <a:srgbClr val="000099"/>
                </a:solidFill>
                <a:latin typeface="IrisUPC" panose="020B0604020202020204" pitchFamily="34" charset="-34"/>
                <a:cs typeface="IrisUPC" panose="020B0604020202020204" pitchFamily="34" charset="-34"/>
              </a:endParaRPr>
            </a:p>
          </p:txBody>
        </p:sp>
      </p:grpSp>
      <p:sp>
        <p:nvSpPr>
          <p:cNvPr id="99" name="วงรี 98"/>
          <p:cNvSpPr/>
          <p:nvPr/>
        </p:nvSpPr>
        <p:spPr>
          <a:xfrm>
            <a:off x="3233710" y="2997097"/>
            <a:ext cx="2527449" cy="2880175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158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0" name="Text Box 29"/>
          <p:cNvSpPr txBox="1">
            <a:spLocks noChangeArrowheads="1"/>
          </p:cNvSpPr>
          <p:nvPr/>
        </p:nvSpPr>
        <p:spPr bwMode="gray">
          <a:xfrm>
            <a:off x="3486469" y="3429000"/>
            <a:ext cx="203517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th-TH" b="1" kern="0" dirty="0">
                <a:solidFill>
                  <a:sysClr val="windowText" lastClr="000000"/>
                </a:solidFill>
                <a:latin typeface="IrisUPC" pitchFamily="34" charset="-34"/>
                <a:cs typeface="IrisUPC" pitchFamily="34" charset="-34"/>
              </a:rPr>
              <a:t>รายงาน           การประเมินผลและการปรับปรุงการควบคุมภายใน</a:t>
            </a:r>
            <a:endParaRPr kumimoji="0" lang="en-US" b="1" kern="0" dirty="0">
              <a:solidFill>
                <a:sysClr val="windowText" lastClr="000000"/>
              </a:solidFill>
              <a:latin typeface="IrisUPC" pitchFamily="34" charset="-34"/>
              <a:cs typeface="IrisUPC" pitchFamily="34" charset="-34"/>
            </a:endParaRPr>
          </a:p>
        </p:txBody>
      </p:sp>
      <p:grpSp>
        <p:nvGrpSpPr>
          <p:cNvPr id="101" name="กลุ่ม 100"/>
          <p:cNvGrpSpPr/>
          <p:nvPr/>
        </p:nvGrpSpPr>
        <p:grpSpPr>
          <a:xfrm>
            <a:off x="3757386" y="2465388"/>
            <a:ext cx="1428750" cy="876300"/>
            <a:chOff x="2692846" y="2512343"/>
            <a:chExt cx="1428750" cy="876300"/>
          </a:xfrm>
        </p:grpSpPr>
        <p:grpSp>
          <p:nvGrpSpPr>
            <p:cNvPr id="102" name="Group 10"/>
            <p:cNvGrpSpPr>
              <a:grpSpLocks/>
            </p:cNvGrpSpPr>
            <p:nvPr/>
          </p:nvGrpSpPr>
          <p:grpSpPr bwMode="auto">
            <a:xfrm>
              <a:off x="2692846" y="2512343"/>
              <a:ext cx="1428750" cy="876300"/>
              <a:chOff x="1289" y="582"/>
              <a:chExt cx="668" cy="668"/>
            </a:xfrm>
          </p:grpSpPr>
          <p:sp>
            <p:nvSpPr>
              <p:cNvPr id="109" name="Oval 11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1pPr>
                <a:lvl2pPr marL="742950" indent="-28575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2pPr>
                <a:lvl3pPr marL="11430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3pPr>
                <a:lvl4pPr marL="16002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4pPr>
                <a:lvl5pPr marL="20574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9pPr>
              </a:lstStyle>
              <a:p>
                <a:pPr eaLnBrk="1" hangingPunct="1"/>
                <a:endParaRPr lang="th-TH" altLang="th-TH" sz="1800"/>
              </a:p>
            </p:txBody>
          </p:sp>
          <p:sp>
            <p:nvSpPr>
              <p:cNvPr id="110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8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1pPr>
                <a:lvl2pPr marL="742950" indent="-28575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2pPr>
                <a:lvl3pPr marL="11430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3pPr>
                <a:lvl4pPr marL="16002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4pPr>
                <a:lvl5pPr marL="20574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9pPr>
              </a:lstStyle>
              <a:p>
                <a:pPr eaLnBrk="1" hangingPunct="1"/>
                <a:endParaRPr lang="th-TH" altLang="th-TH" sz="1800"/>
              </a:p>
            </p:txBody>
          </p:sp>
          <p:sp>
            <p:nvSpPr>
              <p:cNvPr id="116" name="Oval 13"/>
              <p:cNvSpPr>
                <a:spLocks noChangeArrowheads="1"/>
              </p:cNvSpPr>
              <p:nvPr/>
            </p:nvSpPr>
            <p:spPr bwMode="gray">
              <a:xfrm>
                <a:off x="1304" y="590"/>
                <a:ext cx="632" cy="63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1pPr>
                <a:lvl2pPr marL="742950" indent="-28575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2pPr>
                <a:lvl3pPr marL="11430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3pPr>
                <a:lvl4pPr marL="16002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4pPr>
                <a:lvl5pPr marL="20574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9pPr>
              </a:lstStyle>
              <a:p>
                <a:pPr eaLnBrk="1" hangingPunct="1"/>
                <a:endParaRPr lang="th-TH" altLang="th-TH" sz="1800"/>
              </a:p>
            </p:txBody>
          </p:sp>
          <p:sp>
            <p:nvSpPr>
              <p:cNvPr id="117" name="Oval 14"/>
              <p:cNvSpPr>
                <a:spLocks noChangeArrowheads="1"/>
              </p:cNvSpPr>
              <p:nvPr/>
            </p:nvSpPr>
            <p:spPr bwMode="gray">
              <a:xfrm>
                <a:off x="1310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1pPr>
                <a:lvl2pPr marL="742950" indent="-28575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2pPr>
                <a:lvl3pPr marL="11430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3pPr>
                <a:lvl4pPr marL="16002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4pPr>
                <a:lvl5pPr marL="20574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9pPr>
              </a:lstStyle>
              <a:p>
                <a:pPr eaLnBrk="1" hangingPunct="1"/>
                <a:endParaRPr lang="th-TH" altLang="th-TH" sz="1800"/>
              </a:p>
            </p:txBody>
          </p:sp>
          <p:sp>
            <p:nvSpPr>
              <p:cNvPr id="118" name="Oval 15"/>
              <p:cNvSpPr>
                <a:spLocks noChangeArrowheads="1"/>
              </p:cNvSpPr>
              <p:nvPr/>
            </p:nvSpPr>
            <p:spPr bwMode="gray">
              <a:xfrm>
                <a:off x="1347" y="613"/>
                <a:ext cx="533" cy="47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1pPr>
                <a:lvl2pPr marL="742950" indent="-28575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2pPr>
                <a:lvl3pPr marL="11430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3pPr>
                <a:lvl4pPr marL="16002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4pPr>
                <a:lvl5pPr marL="20574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9pPr>
              </a:lstStyle>
              <a:p>
                <a:pPr eaLnBrk="1" hangingPunct="1"/>
                <a:endParaRPr lang="th-TH" altLang="th-TH" sz="1800"/>
              </a:p>
            </p:txBody>
          </p:sp>
        </p:grpSp>
        <p:sp>
          <p:nvSpPr>
            <p:cNvPr id="103" name="TextBox 113"/>
            <p:cNvSpPr txBox="1">
              <a:spLocks noChangeArrowheads="1"/>
            </p:cNvSpPr>
            <p:nvPr/>
          </p:nvSpPr>
          <p:spPr bwMode="auto">
            <a:xfrm>
              <a:off x="2835721" y="2726655"/>
              <a:ext cx="1071562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1pPr>
              <a:lvl2pPr marL="742950" indent="-285750"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2pPr>
              <a:lvl3pPr marL="1143000" indent="-228600"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3pPr>
              <a:lvl4pPr marL="1600200" indent="-228600"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4pPr>
              <a:lvl5pPr marL="2057400" indent="-228600"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9pPr>
            </a:lstStyle>
            <a:p>
              <a:pPr eaLnBrk="1" hangingPunct="1"/>
              <a:r>
                <a:rPr lang="th-TH" altLang="th-TH" sz="2400" dirty="0">
                  <a:solidFill>
                    <a:srgbClr val="000099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แบบ </a:t>
              </a:r>
              <a:r>
                <a:rPr lang="th-TH" altLang="th-TH" sz="2400" dirty="0" err="1" smtClean="0">
                  <a:solidFill>
                    <a:srgbClr val="000099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ปย</a:t>
              </a:r>
              <a:r>
                <a:rPr lang="th-TH" altLang="th-TH" sz="2400" dirty="0" smtClean="0">
                  <a:solidFill>
                    <a:srgbClr val="000099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.</a:t>
              </a:r>
              <a:r>
                <a:rPr lang="th-TH" altLang="th-TH" sz="2400" dirty="0">
                  <a:solidFill>
                    <a:srgbClr val="000099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2</a:t>
              </a:r>
              <a:endParaRPr lang="en-US" altLang="th-TH" sz="2400" dirty="0">
                <a:solidFill>
                  <a:srgbClr val="000099"/>
                </a:solidFill>
                <a:latin typeface="IrisUPC" panose="020B0604020202020204" pitchFamily="34" charset="-34"/>
                <a:cs typeface="IrisUPC" panose="020B0604020202020204" pitchFamily="34" charset="-34"/>
              </a:endParaRPr>
            </a:p>
          </p:txBody>
        </p:sp>
      </p:grpSp>
      <p:sp>
        <p:nvSpPr>
          <p:cNvPr id="119" name="วงรี 118"/>
          <p:cNvSpPr/>
          <p:nvPr/>
        </p:nvSpPr>
        <p:spPr>
          <a:xfrm>
            <a:off x="5850192" y="3040373"/>
            <a:ext cx="2670818" cy="283689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58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0" name="Text Box 44"/>
          <p:cNvSpPr txBox="1">
            <a:spLocks noChangeArrowheads="1"/>
          </p:cNvSpPr>
          <p:nvPr/>
        </p:nvSpPr>
        <p:spPr bwMode="gray">
          <a:xfrm>
            <a:off x="6118458" y="3356992"/>
            <a:ext cx="208597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th-TH" b="1" kern="0" dirty="0">
                <a:solidFill>
                  <a:sysClr val="windowText" lastClr="000000"/>
                </a:solidFill>
                <a:latin typeface="IrisUPC" pitchFamily="34" charset="-34"/>
                <a:cs typeface="IrisUPC" pitchFamily="34" charset="-34"/>
              </a:rPr>
              <a:t>รายงานผล       การติดตามการปฏิบัติตามแผน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th-TH" b="1" kern="0" dirty="0">
                <a:solidFill>
                  <a:sysClr val="windowText" lastClr="000000"/>
                </a:solidFill>
                <a:latin typeface="IrisUPC" pitchFamily="34" charset="-34"/>
                <a:cs typeface="IrisUPC" pitchFamily="34" charset="-34"/>
              </a:rPr>
              <a:t>การปรับปรุง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th-TH" b="1" kern="0" dirty="0">
                <a:solidFill>
                  <a:sysClr val="windowText" lastClr="000000"/>
                </a:solidFill>
                <a:latin typeface="IrisUPC" pitchFamily="34" charset="-34"/>
                <a:cs typeface="IrisUPC" pitchFamily="34" charset="-34"/>
              </a:rPr>
              <a:t>การควบคุมภายใน</a:t>
            </a:r>
            <a:endParaRPr kumimoji="0" lang="en-US" b="1" kern="0" dirty="0">
              <a:solidFill>
                <a:sysClr val="windowText" lastClr="000000"/>
              </a:solidFill>
              <a:latin typeface="IrisUPC" pitchFamily="34" charset="-34"/>
              <a:cs typeface="IrisUPC" pitchFamily="34" charset="-34"/>
            </a:endParaRPr>
          </a:p>
        </p:txBody>
      </p:sp>
      <p:grpSp>
        <p:nvGrpSpPr>
          <p:cNvPr id="121" name="กลุ่ม 120"/>
          <p:cNvGrpSpPr/>
          <p:nvPr/>
        </p:nvGrpSpPr>
        <p:grpSpPr>
          <a:xfrm>
            <a:off x="6470756" y="2501900"/>
            <a:ext cx="1428750" cy="943924"/>
            <a:chOff x="4978846" y="2548855"/>
            <a:chExt cx="1428750" cy="943924"/>
          </a:xfrm>
        </p:grpSpPr>
        <p:grpSp>
          <p:nvGrpSpPr>
            <p:cNvPr id="122" name="Group 10"/>
            <p:cNvGrpSpPr>
              <a:grpSpLocks/>
            </p:cNvGrpSpPr>
            <p:nvPr/>
          </p:nvGrpSpPr>
          <p:grpSpPr bwMode="auto">
            <a:xfrm>
              <a:off x="4978846" y="2548855"/>
              <a:ext cx="1428750" cy="876300"/>
              <a:chOff x="1289" y="582"/>
              <a:chExt cx="668" cy="668"/>
            </a:xfrm>
          </p:grpSpPr>
          <p:sp>
            <p:nvSpPr>
              <p:cNvPr id="124" name="Oval 11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1pPr>
                <a:lvl2pPr marL="742950" indent="-28575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2pPr>
                <a:lvl3pPr marL="11430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3pPr>
                <a:lvl4pPr marL="16002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4pPr>
                <a:lvl5pPr marL="20574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9pPr>
              </a:lstStyle>
              <a:p>
                <a:pPr eaLnBrk="1" hangingPunct="1"/>
                <a:endParaRPr lang="th-TH" altLang="th-TH" sz="1800"/>
              </a:p>
            </p:txBody>
          </p:sp>
          <p:sp>
            <p:nvSpPr>
              <p:cNvPr id="125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8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1pPr>
                <a:lvl2pPr marL="742950" indent="-28575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2pPr>
                <a:lvl3pPr marL="11430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3pPr>
                <a:lvl4pPr marL="16002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4pPr>
                <a:lvl5pPr marL="20574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9pPr>
              </a:lstStyle>
              <a:p>
                <a:pPr eaLnBrk="1" hangingPunct="1"/>
                <a:endParaRPr lang="th-TH" altLang="th-TH" sz="1800"/>
              </a:p>
            </p:txBody>
          </p:sp>
          <p:sp>
            <p:nvSpPr>
              <p:cNvPr id="126" name="Oval 13"/>
              <p:cNvSpPr>
                <a:spLocks noChangeArrowheads="1"/>
              </p:cNvSpPr>
              <p:nvPr/>
            </p:nvSpPr>
            <p:spPr bwMode="gray">
              <a:xfrm>
                <a:off x="1304" y="590"/>
                <a:ext cx="632" cy="63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1pPr>
                <a:lvl2pPr marL="742950" indent="-28575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2pPr>
                <a:lvl3pPr marL="11430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3pPr>
                <a:lvl4pPr marL="16002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4pPr>
                <a:lvl5pPr marL="20574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9pPr>
              </a:lstStyle>
              <a:p>
                <a:pPr eaLnBrk="1" hangingPunct="1"/>
                <a:endParaRPr lang="th-TH" altLang="th-TH" sz="1800"/>
              </a:p>
            </p:txBody>
          </p:sp>
          <p:sp>
            <p:nvSpPr>
              <p:cNvPr id="127" name="Oval 14"/>
              <p:cNvSpPr>
                <a:spLocks noChangeArrowheads="1"/>
              </p:cNvSpPr>
              <p:nvPr/>
            </p:nvSpPr>
            <p:spPr bwMode="gray">
              <a:xfrm>
                <a:off x="1310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1pPr>
                <a:lvl2pPr marL="742950" indent="-28575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2pPr>
                <a:lvl3pPr marL="11430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3pPr>
                <a:lvl4pPr marL="16002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4pPr>
                <a:lvl5pPr marL="20574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9pPr>
              </a:lstStyle>
              <a:p>
                <a:pPr eaLnBrk="1" hangingPunct="1"/>
                <a:endParaRPr lang="th-TH" altLang="th-TH" sz="1800"/>
              </a:p>
            </p:txBody>
          </p:sp>
          <p:sp>
            <p:nvSpPr>
              <p:cNvPr id="128" name="Oval 15"/>
              <p:cNvSpPr>
                <a:spLocks noChangeArrowheads="1"/>
              </p:cNvSpPr>
              <p:nvPr/>
            </p:nvSpPr>
            <p:spPr bwMode="gray">
              <a:xfrm>
                <a:off x="1347" y="613"/>
                <a:ext cx="533" cy="47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1pPr>
                <a:lvl2pPr marL="742950" indent="-28575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2pPr>
                <a:lvl3pPr marL="11430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3pPr>
                <a:lvl4pPr marL="16002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4pPr>
                <a:lvl5pPr marL="2057400" indent="-228600"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PMingLiU" panose="02020500000000000000" pitchFamily="18" charset="-120"/>
                  </a:defRPr>
                </a:lvl9pPr>
              </a:lstStyle>
              <a:p>
                <a:pPr eaLnBrk="1" hangingPunct="1"/>
                <a:endParaRPr lang="th-TH" altLang="th-TH" sz="1800"/>
              </a:p>
            </p:txBody>
          </p:sp>
        </p:grpSp>
        <p:sp>
          <p:nvSpPr>
            <p:cNvPr id="123" name="TextBox 120"/>
            <p:cNvSpPr txBox="1">
              <a:spLocks noChangeArrowheads="1"/>
            </p:cNvSpPr>
            <p:nvPr/>
          </p:nvSpPr>
          <p:spPr bwMode="auto">
            <a:xfrm>
              <a:off x="5121720" y="2661782"/>
              <a:ext cx="1211423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1pPr>
              <a:lvl2pPr marL="742950" indent="-285750"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2pPr>
              <a:lvl3pPr marL="1143000" indent="-228600"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3pPr>
              <a:lvl4pPr marL="1600200" indent="-228600"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4pPr>
              <a:lvl5pPr marL="2057400" indent="-228600"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PMingLiU" panose="02020500000000000000" pitchFamily="18" charset="-120"/>
                </a:defRPr>
              </a:lvl9pPr>
            </a:lstStyle>
            <a:p>
              <a:pPr algn="ctr" eaLnBrk="1" hangingPunct="1"/>
              <a:r>
                <a:rPr lang="th-TH" altLang="th-TH" sz="2400" dirty="0" smtClean="0">
                  <a:solidFill>
                    <a:srgbClr val="000099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แบบติดตาม</a:t>
              </a:r>
            </a:p>
            <a:p>
              <a:pPr algn="ctr" eaLnBrk="1" hangingPunct="1"/>
              <a:r>
                <a:rPr lang="th-TH" altLang="th-TH" sz="2400" dirty="0" err="1" smtClean="0">
                  <a:solidFill>
                    <a:srgbClr val="000099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ปย</a:t>
              </a:r>
              <a:r>
                <a:rPr lang="th-TH" altLang="th-TH" sz="2400" dirty="0" smtClean="0">
                  <a:solidFill>
                    <a:srgbClr val="000099"/>
                  </a:solidFill>
                  <a:latin typeface="IrisUPC" panose="020B0604020202020204" pitchFamily="34" charset="-34"/>
                  <a:cs typeface="IrisUPC" panose="020B0604020202020204" pitchFamily="34" charset="-34"/>
                </a:rPr>
                <a:t>.2</a:t>
              </a:r>
              <a:endParaRPr lang="en-US" altLang="th-TH" sz="2400" dirty="0">
                <a:solidFill>
                  <a:srgbClr val="000099"/>
                </a:solidFill>
                <a:latin typeface="IrisUPC" panose="020B0604020202020204" pitchFamily="34" charset="-34"/>
                <a:cs typeface="IrisUPC" panose="020B0604020202020204" pitchFamily="34" charset="-34"/>
              </a:endParaRPr>
            </a:p>
          </p:txBody>
        </p:sp>
      </p:grp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กลุ่ม 1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4" name="รูปภาพ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15" name="รูปภาพ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647" y="188640"/>
              <a:ext cx="957833" cy="1395552"/>
            </a:xfrm>
            <a:prstGeom prst="rect">
              <a:avLst/>
            </a:prstGeom>
          </p:spPr>
        </p:pic>
      </p:grpSp>
      <p:sp>
        <p:nvSpPr>
          <p:cNvPr id="11" name="AutoShape 2"/>
          <p:cNvSpPr>
            <a:spLocks noGrp="1" noChangeArrowheads="1"/>
          </p:cNvSpPr>
          <p:nvPr>
            <p:ph type="title"/>
          </p:nvPr>
        </p:nvSpPr>
        <p:spPr>
          <a:xfrm>
            <a:off x="410468" y="886416"/>
            <a:ext cx="8231188" cy="129381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2600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/>
            </a:r>
            <a:br>
              <a:rPr lang="th-TH" sz="2600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</a:br>
            <a:r>
              <a:rPr lang="th-TH" sz="2600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/>
            </a:r>
            <a:br>
              <a:rPr lang="th-TH" sz="2600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</a:br>
            <a:r>
              <a:rPr lang="th-TH" sz="2600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/>
            </a:r>
            <a:br>
              <a:rPr lang="th-TH" sz="2600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</a:br>
            <a:r>
              <a:rPr lang="th-TH" sz="32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รายงานผลการสอบทานการประเมินผลการควบคุมภายใน</a:t>
            </a:r>
            <a:br>
              <a:rPr lang="th-TH" sz="32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</a:br>
            <a:r>
              <a:rPr lang="th-TH" sz="32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ของผู้ตรวจสอบภายใน</a:t>
            </a:r>
            <a:r>
              <a:rPr lang="en-US" sz="3200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/>
            </a:r>
            <a:br>
              <a:rPr lang="en-US" sz="3200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</a:br>
            <a:r>
              <a:rPr lang="th-TH" sz="2800" b="1" dirty="0" smtClean="0">
                <a:solidFill>
                  <a:srgbClr val="FF0000"/>
                </a:solidFill>
                <a:latin typeface="IrisUPC" pitchFamily="34" charset="-34"/>
                <a:ea typeface="+mj-ea"/>
                <a:cs typeface="IrisUPC" pitchFamily="34" charset="-34"/>
              </a:rPr>
              <a:t>(กรณีที่มีข้อตรวจพบหรือข้อสังเกต)</a:t>
            </a:r>
            <a:r>
              <a:rPr lang="en-US" sz="2600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/>
            </a:r>
            <a:br>
              <a:rPr lang="en-US" sz="2600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</a:br>
            <a:endParaRPr lang="th-TH" sz="2600" dirty="0" smtClean="0">
              <a:solidFill>
                <a:srgbClr val="000000"/>
              </a:solidFill>
              <a:latin typeface="IrisUPC" pitchFamily="34" charset="-34"/>
              <a:ea typeface="+mj-ea"/>
              <a:cs typeface="IrisUPC" pitchFamily="34" charset="-34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th-TH" b="1" smtClean="0">
                <a:solidFill>
                  <a:srgbClr val="00FF00"/>
                </a:solidFill>
              </a:rPr>
              <a:t>  </a:t>
            </a:r>
            <a:endParaRPr lang="th-TH" altLang="th-TH" b="1" smtClean="0">
              <a:solidFill>
                <a:srgbClr val="000000"/>
              </a:solidFill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7573268" y="1892234"/>
            <a:ext cx="119380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10" rIns="91419" bIns="45710">
            <a:spAutoFit/>
          </a:bodyPr>
          <a:lstStyle>
            <a:lvl1pPr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2300" b="1" dirty="0">
                <a:solidFill>
                  <a:srgbClr val="FF33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แบบ </a:t>
            </a:r>
            <a:r>
              <a:rPr lang="th-TH" altLang="th-TH" sz="2300" b="1" dirty="0" err="1">
                <a:solidFill>
                  <a:srgbClr val="FF33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ปส</a:t>
            </a:r>
            <a:r>
              <a:rPr lang="th-TH" altLang="th-TH" sz="2300" b="1" dirty="0">
                <a:solidFill>
                  <a:srgbClr val="FF33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410468" y="2564904"/>
            <a:ext cx="8482012" cy="398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10" rIns="91419" bIns="45710">
            <a:spAutoFit/>
          </a:bodyPr>
          <a:lstStyle>
            <a:lvl1pPr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r>
              <a:rPr lang="th-TH" altLang="th-TH" sz="2300" b="1" dirty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เรียน</a:t>
            </a:r>
            <a:r>
              <a:rPr lang="en-US" altLang="th-TH" sz="2300" b="1" dirty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</a:t>
            </a:r>
            <a:r>
              <a:rPr lang="th-TH" altLang="th-TH" sz="2300" b="1" dirty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เลขาธิการ </a:t>
            </a:r>
            <a:r>
              <a:rPr lang="th-TH" altLang="th-TH" sz="2300" b="1" dirty="0" err="1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กพฐ</a:t>
            </a:r>
            <a:r>
              <a:rPr lang="th-TH" altLang="th-TH" sz="2300" b="1" dirty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 /ผอ. </a:t>
            </a:r>
            <a:r>
              <a:rPr lang="th-TH" altLang="th-TH" sz="2300" b="1" dirty="0" err="1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สพป</a:t>
            </a:r>
            <a:r>
              <a:rPr lang="th-TH" altLang="th-TH" sz="2300" b="1" dirty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 /ผอ.</a:t>
            </a:r>
            <a:r>
              <a:rPr lang="th-TH" altLang="th-TH" sz="2300" b="1" dirty="0" err="1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สพม</a:t>
            </a:r>
            <a:r>
              <a:rPr lang="th-TH" altLang="th-TH" sz="2300" b="1" dirty="0">
                <a:solidFill>
                  <a:srgbClr val="FF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</a:t>
            </a:r>
            <a:endParaRPr lang="en-US" altLang="th-TH" sz="2300" b="1" dirty="0">
              <a:solidFill>
                <a:srgbClr val="FF0000"/>
              </a:solidFill>
              <a:latin typeface="IrisUPC" panose="020B0604020202020204" pitchFamily="34" charset="-34"/>
              <a:cs typeface="IrisUPC" panose="020B0604020202020204" pitchFamily="34" charset="-34"/>
            </a:endParaRPr>
          </a:p>
          <a:p>
            <a:pPr eaLnBrk="1" hangingPunct="1"/>
            <a:r>
              <a:rPr lang="th-TH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       ข้าพเจ้าได้สอบทานการประเมินผลการควบคุมภายในของ....(ชื่อหน่วยรับตรวจ)................       สำหรับปีสิ้นสุดวันที่</a:t>
            </a:r>
            <a:r>
              <a:rPr lang="en-US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......</a:t>
            </a:r>
            <a:r>
              <a:rPr lang="th-TH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เดือน</a:t>
            </a:r>
            <a:r>
              <a:rPr lang="en-US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.............</a:t>
            </a:r>
            <a:r>
              <a:rPr lang="th-TH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พ</a:t>
            </a:r>
            <a:r>
              <a:rPr lang="en-US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</a:t>
            </a:r>
            <a:r>
              <a:rPr lang="th-TH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ศ</a:t>
            </a:r>
            <a:r>
              <a:rPr lang="en-US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..........</a:t>
            </a:r>
            <a:r>
              <a:rPr lang="th-TH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การสอบทานได้ปฏิบัติอย่างสมเหตุสมผลและระมัดระวังอย่างรอบคอบผลการสอบทานพบว่าการประเมินผลการควบคุมภายในเป็นไปตามวิธีการที่กำหนดระบบการควบคุมภายในมีความเพียงพอและสามารถบรรลุวัตถุประสงค์ของการควบคุมภายใน  </a:t>
            </a:r>
            <a:r>
              <a:rPr lang="th-TH" altLang="th-TH" sz="2300" b="1" dirty="0">
                <a:solidFill>
                  <a:srgbClr val="9900CC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อย่างไรก็ตามมีข้อสังเกตที่มีนัยสำคัญดังนี้........................................................................................</a:t>
            </a:r>
          </a:p>
          <a:p>
            <a:pPr eaLnBrk="1" hangingPunct="1"/>
            <a:r>
              <a:rPr lang="th-TH" altLang="th-TH" sz="2300" b="1" dirty="0">
                <a:solidFill>
                  <a:srgbClr val="9900CC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.........................................................................................................................................................       </a:t>
            </a:r>
            <a:endParaRPr lang="th-TH" altLang="th-TH" sz="2300" b="1" dirty="0">
              <a:solidFill>
                <a:srgbClr val="000000"/>
              </a:solidFill>
              <a:latin typeface="IrisUPC" panose="020B0604020202020204" pitchFamily="34" charset="-34"/>
              <a:cs typeface="IrisUPC" panose="020B0604020202020204" pitchFamily="34" charset="-34"/>
            </a:endParaRPr>
          </a:p>
          <a:p>
            <a:pPr eaLnBrk="1" hangingPunct="1"/>
            <a:r>
              <a:rPr lang="th-TH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                                      ชื่อผู้รายงาน</a:t>
            </a:r>
            <a:r>
              <a:rPr lang="en-US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.......................................................</a:t>
            </a:r>
          </a:p>
          <a:p>
            <a:pPr eaLnBrk="1" hangingPunct="1"/>
            <a:r>
              <a:rPr lang="en-US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                                            </a:t>
            </a:r>
            <a:r>
              <a:rPr lang="th-TH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(ชื่อผู้อำนวยการหน่วยงานตรวจสอบภายใน)</a:t>
            </a:r>
            <a:endParaRPr lang="en-US" altLang="th-TH" sz="2300" b="1" dirty="0">
              <a:solidFill>
                <a:srgbClr val="000000"/>
              </a:solidFill>
              <a:latin typeface="IrisUPC" panose="020B0604020202020204" pitchFamily="34" charset="-34"/>
              <a:cs typeface="IrisUPC" panose="020B0604020202020204" pitchFamily="34" charset="-34"/>
            </a:endParaRPr>
          </a:p>
          <a:p>
            <a:pPr eaLnBrk="1" hangingPunct="1"/>
            <a:r>
              <a:rPr lang="th-TH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                                     ตำแหน่ง</a:t>
            </a:r>
            <a:r>
              <a:rPr lang="en-US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...........................................................</a:t>
            </a:r>
          </a:p>
          <a:p>
            <a:pPr eaLnBrk="1" hangingPunct="1"/>
            <a:r>
              <a:rPr lang="th-TH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                                    วันที่</a:t>
            </a:r>
            <a:r>
              <a:rPr lang="en-US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................ </a:t>
            </a:r>
            <a:r>
              <a:rPr lang="th-TH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เดือน</a:t>
            </a:r>
            <a:r>
              <a:rPr lang="en-US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..................</a:t>
            </a:r>
            <a:r>
              <a:rPr lang="th-TH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พ</a:t>
            </a:r>
            <a:r>
              <a:rPr lang="en-US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</a:t>
            </a:r>
            <a:r>
              <a:rPr lang="th-TH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ศ</a:t>
            </a:r>
            <a:r>
              <a:rPr lang="en-US" altLang="th-TH" sz="2300" b="1" dirty="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. .................</a:t>
            </a:r>
            <a:endParaRPr lang="th-TH" altLang="th-TH" sz="2300" b="1" dirty="0">
              <a:solidFill>
                <a:srgbClr val="000000"/>
              </a:solidFill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กลุ่ม 2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4" name="รูปภาพ 2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26" name="รูปภาพ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647" y="188640"/>
              <a:ext cx="957833" cy="1395552"/>
            </a:xfrm>
            <a:prstGeom prst="rect">
              <a:avLst/>
            </a:prstGeom>
          </p:spPr>
        </p:pic>
      </p:grp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588144" y="2479626"/>
            <a:ext cx="2320925" cy="457200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>
                <a:latin typeface="IrisUPC" pitchFamily="34" charset="-34"/>
                <a:cs typeface="IrisUPC" pitchFamily="34" charset="-34"/>
              </a:rPr>
              <a:t>แบบปอ.</a:t>
            </a:r>
            <a:r>
              <a:rPr lang="en-US" sz="2400" b="1" dirty="0">
                <a:latin typeface="IrisUPC" pitchFamily="34" charset="-34"/>
                <a:cs typeface="IrisUPC" pitchFamily="34" charset="-34"/>
              </a:rPr>
              <a:t>3 </a:t>
            </a:r>
            <a:r>
              <a:rPr lang="th-TH" sz="2400" b="1" dirty="0">
                <a:latin typeface="IrisUPC" pitchFamily="34" charset="-34"/>
                <a:cs typeface="IrisUPC" pitchFamily="34" charset="-34"/>
              </a:rPr>
              <a:t>( ปี 5</a:t>
            </a:r>
            <a:r>
              <a:rPr lang="en-US" sz="2400" b="1" dirty="0">
                <a:latin typeface="IrisUPC" pitchFamily="34" charset="-34"/>
                <a:cs typeface="IrisUPC" pitchFamily="34" charset="-34"/>
              </a:rPr>
              <a:t>7</a:t>
            </a:r>
            <a:r>
              <a:rPr lang="th-TH" sz="2400" b="1" dirty="0">
                <a:latin typeface="IrisUPC" pitchFamily="34" charset="-34"/>
                <a:cs typeface="IrisUPC" pitchFamily="34" charset="-34"/>
              </a:rPr>
              <a:t>)</a:t>
            </a:r>
          </a:p>
        </p:txBody>
      </p:sp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518294" y="3792488"/>
            <a:ext cx="2390775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>
                <a:latin typeface="IrisUPC" pitchFamily="34" charset="-34"/>
                <a:cs typeface="IrisUPC" pitchFamily="34" charset="-34"/>
              </a:rPr>
              <a:t>แบบติดตาม ปอ</a:t>
            </a:r>
            <a:r>
              <a:rPr lang="en-US" sz="2400" b="1" dirty="0">
                <a:latin typeface="IrisUPC" pitchFamily="34" charset="-34"/>
                <a:cs typeface="IrisUPC" pitchFamily="34" charset="-34"/>
              </a:rPr>
              <a:t>. 3</a:t>
            </a:r>
            <a:endParaRPr lang="th-TH" sz="2400" b="1" dirty="0"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3261494" y="2420888"/>
            <a:ext cx="2743200" cy="45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>
                <a:latin typeface="IrisUPC" pitchFamily="34" charset="-34"/>
                <a:cs typeface="IrisUPC" pitchFamily="34" charset="-34"/>
              </a:rPr>
              <a:t>ประเมิน </a:t>
            </a:r>
            <a:r>
              <a:rPr lang="en-US" sz="2400" b="1" dirty="0">
                <a:latin typeface="IrisUPC" pitchFamily="34" charset="-34"/>
                <a:cs typeface="IrisUPC" pitchFamily="34" charset="-34"/>
              </a:rPr>
              <a:t>5</a:t>
            </a:r>
            <a:r>
              <a:rPr lang="th-TH" sz="2400" b="1" dirty="0">
                <a:latin typeface="IrisUPC" pitchFamily="34" charset="-34"/>
                <a:cs typeface="IrisUPC" pitchFamily="34" charset="-34"/>
              </a:rPr>
              <a:t> องค์ประกอบ</a:t>
            </a:r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3331344" y="3771851"/>
            <a:ext cx="267335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>
                <a:latin typeface="IrisUPC" pitchFamily="34" charset="-34"/>
                <a:cs typeface="IrisUPC" pitchFamily="34" charset="-34"/>
              </a:rPr>
              <a:t>แบบ ปอ.</a:t>
            </a:r>
            <a:r>
              <a:rPr lang="en-US" sz="2400" b="1" dirty="0">
                <a:latin typeface="IrisUPC" pitchFamily="34" charset="-34"/>
                <a:cs typeface="IrisUPC" pitchFamily="34" charset="-34"/>
              </a:rPr>
              <a:t>2</a:t>
            </a:r>
            <a:endParaRPr lang="th-TH" sz="2400" b="1" dirty="0"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45" name="Text Box 10"/>
          <p:cNvSpPr txBox="1">
            <a:spLocks noChangeArrowheads="1"/>
          </p:cNvSpPr>
          <p:nvPr/>
        </p:nvSpPr>
        <p:spPr bwMode="auto">
          <a:xfrm>
            <a:off x="5777681" y="2814588"/>
            <a:ext cx="1714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 sz="2600">
              <a:latin typeface="+mn-lt"/>
            </a:endParaRPr>
          </a:p>
        </p:txBody>
      </p:sp>
      <p:sp>
        <p:nvSpPr>
          <p:cNvPr id="46" name="Text Box 11"/>
          <p:cNvSpPr txBox="1">
            <a:spLocks noChangeArrowheads="1"/>
          </p:cNvSpPr>
          <p:nvPr/>
        </p:nvSpPr>
        <p:spPr bwMode="auto">
          <a:xfrm>
            <a:off x="6496819" y="2474863"/>
            <a:ext cx="2179637" cy="461963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dirty="0">
                <a:latin typeface="IrisUPC" pitchFamily="34" charset="-34"/>
                <a:cs typeface="IrisUPC" pitchFamily="34" charset="-34"/>
              </a:rPr>
              <a:t>แบบ </a:t>
            </a:r>
            <a:r>
              <a:rPr lang="th-TH" sz="2400" dirty="0" err="1">
                <a:latin typeface="IrisUPC" pitchFamily="34" charset="-34"/>
                <a:cs typeface="IrisUPC" pitchFamily="34" charset="-34"/>
              </a:rPr>
              <a:t>ปย.</a:t>
            </a:r>
            <a:r>
              <a:rPr lang="en-US" sz="2400" dirty="0">
                <a:latin typeface="IrisUPC" pitchFamily="34" charset="-34"/>
                <a:cs typeface="IrisUPC" pitchFamily="34" charset="-34"/>
              </a:rPr>
              <a:t>2</a:t>
            </a:r>
            <a:r>
              <a:rPr lang="th-TH" sz="2400" dirty="0">
                <a:latin typeface="IrisUPC" pitchFamily="34" charset="-34"/>
                <a:cs typeface="IrisUPC" pitchFamily="34" charset="-34"/>
              </a:rPr>
              <a:t> (ส่วนงานย่อย)</a:t>
            </a: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3331344" y="4897388"/>
            <a:ext cx="2601912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>
                <a:solidFill>
                  <a:schemeClr val="bg1"/>
                </a:solidFill>
                <a:latin typeface="IrisUPC" pitchFamily="34" charset="-34"/>
                <a:cs typeface="IrisUPC" pitchFamily="34" charset="-34"/>
              </a:rPr>
              <a:t>แบบปอ.</a:t>
            </a:r>
            <a:r>
              <a:rPr lang="en-US" sz="2400" b="1" dirty="0">
                <a:solidFill>
                  <a:schemeClr val="bg1"/>
                </a:solidFill>
                <a:latin typeface="IrisUPC" pitchFamily="34" charset="-34"/>
                <a:cs typeface="IrisUPC" pitchFamily="34" charset="-34"/>
              </a:rPr>
              <a:t>3</a:t>
            </a:r>
            <a:r>
              <a:rPr lang="th-TH" sz="2400" b="1" dirty="0">
                <a:solidFill>
                  <a:schemeClr val="bg1"/>
                </a:solidFill>
                <a:latin typeface="IrisUPC" pitchFamily="34" charset="-34"/>
                <a:cs typeface="IrisUPC" pitchFamily="34" charset="-34"/>
              </a:rPr>
              <a:t> ( ปี 5</a:t>
            </a:r>
            <a:r>
              <a:rPr lang="en-US" sz="2400" b="1" dirty="0">
                <a:solidFill>
                  <a:schemeClr val="bg1"/>
                </a:solidFill>
                <a:latin typeface="IrisUPC" pitchFamily="34" charset="-34"/>
                <a:cs typeface="IrisUPC" pitchFamily="34" charset="-34"/>
              </a:rPr>
              <a:t>8</a:t>
            </a:r>
            <a:r>
              <a:rPr lang="th-TH" sz="2400" b="1" dirty="0">
                <a:solidFill>
                  <a:schemeClr val="bg1"/>
                </a:solidFill>
                <a:latin typeface="IrisUPC" pitchFamily="34" charset="-34"/>
                <a:cs typeface="IrisUPC" pitchFamily="34" charset="-34"/>
              </a:rPr>
              <a:t>)</a:t>
            </a:r>
          </a:p>
        </p:txBody>
      </p:sp>
      <p:sp>
        <p:nvSpPr>
          <p:cNvPr id="48" name="Text Box 13"/>
          <p:cNvSpPr txBox="1">
            <a:spLocks noChangeArrowheads="1"/>
          </p:cNvSpPr>
          <p:nvPr/>
        </p:nvSpPr>
        <p:spPr bwMode="auto">
          <a:xfrm>
            <a:off x="3869506" y="6029276"/>
            <a:ext cx="1616075" cy="4572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dirty="0">
                <a:latin typeface="IrisUPC" pitchFamily="34" charset="-34"/>
                <a:cs typeface="IrisUPC" pitchFamily="34" charset="-34"/>
              </a:rPr>
              <a:t>แบบ ปอ.</a:t>
            </a:r>
            <a:r>
              <a:rPr lang="en-US" sz="2400" dirty="0">
                <a:latin typeface="IrisUPC" pitchFamily="34" charset="-34"/>
                <a:cs typeface="IrisUPC" pitchFamily="34" charset="-34"/>
              </a:rPr>
              <a:t>1</a:t>
            </a:r>
            <a:endParaRPr lang="th-TH" sz="2400" dirty="0"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6820669" y="6029276"/>
            <a:ext cx="1624012" cy="4572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>
                <a:latin typeface="IrisUPC" pitchFamily="34" charset="-34"/>
                <a:cs typeface="IrisUPC" pitchFamily="34" charset="-34"/>
              </a:rPr>
              <a:t>แบบ ปส.</a:t>
            </a:r>
          </a:p>
        </p:txBody>
      </p:sp>
      <p:sp>
        <p:nvSpPr>
          <p:cNvPr id="53275" name="Line 15"/>
          <p:cNvSpPr>
            <a:spLocks noChangeShapeType="1"/>
          </p:cNvSpPr>
          <p:nvPr/>
        </p:nvSpPr>
        <p:spPr bwMode="auto">
          <a:xfrm>
            <a:off x="4661485" y="2954288"/>
            <a:ext cx="0" cy="762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>
            <a:prstShdw prst="shdw17" dist="17961" dir="2700000">
              <a:srgbClr val="9900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3276" name="Line 16"/>
          <p:cNvSpPr>
            <a:spLocks noChangeShapeType="1"/>
          </p:cNvSpPr>
          <p:nvPr/>
        </p:nvSpPr>
        <p:spPr bwMode="auto">
          <a:xfrm>
            <a:off x="1713681" y="2997347"/>
            <a:ext cx="0" cy="77450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>
            <a:prstShdw prst="shdw17" dist="17961" dir="2700000">
              <a:srgbClr val="9900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3277" name="Line 17"/>
          <p:cNvSpPr>
            <a:spLocks noChangeShapeType="1"/>
          </p:cNvSpPr>
          <p:nvPr/>
        </p:nvSpPr>
        <p:spPr bwMode="auto">
          <a:xfrm>
            <a:off x="1713681" y="4325888"/>
            <a:ext cx="1547813" cy="7794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>
            <a:prstShdw prst="shdw17" dist="17961" dir="2700000">
              <a:srgbClr val="9900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3278" name="Line 18"/>
          <p:cNvSpPr>
            <a:spLocks noChangeShapeType="1"/>
          </p:cNvSpPr>
          <p:nvPr/>
        </p:nvSpPr>
        <p:spPr bwMode="auto">
          <a:xfrm>
            <a:off x="4668019" y="4249688"/>
            <a:ext cx="0" cy="609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>
            <a:prstShdw prst="shdw17" dist="17961" dir="2700000">
              <a:srgbClr val="9900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3279" name="Line 21"/>
          <p:cNvSpPr>
            <a:spLocks noChangeShapeType="1"/>
          </p:cNvSpPr>
          <p:nvPr/>
        </p:nvSpPr>
        <p:spPr bwMode="auto">
          <a:xfrm>
            <a:off x="4661669" y="5381576"/>
            <a:ext cx="0" cy="5746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3280" name="Line 22"/>
          <p:cNvSpPr>
            <a:spLocks noChangeShapeType="1"/>
          </p:cNvSpPr>
          <p:nvPr/>
        </p:nvSpPr>
        <p:spPr bwMode="auto">
          <a:xfrm>
            <a:off x="5525269" y="6245176"/>
            <a:ext cx="1223962" cy="0"/>
          </a:xfrm>
          <a:prstGeom prst="line">
            <a:avLst/>
          </a:prstGeom>
          <a:noFill/>
          <a:ln w="57150">
            <a:solidFill>
              <a:srgbClr val="FF3300"/>
            </a:solidFill>
            <a:prstDash val="lg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3281" name="Line 23"/>
          <p:cNvSpPr>
            <a:spLocks noChangeShapeType="1"/>
          </p:cNvSpPr>
          <p:nvPr/>
        </p:nvSpPr>
        <p:spPr bwMode="auto">
          <a:xfrm>
            <a:off x="5957069" y="5381576"/>
            <a:ext cx="936625" cy="574675"/>
          </a:xfrm>
          <a:prstGeom prst="line">
            <a:avLst/>
          </a:prstGeom>
          <a:noFill/>
          <a:ln w="57150">
            <a:solidFill>
              <a:srgbClr val="FF3300"/>
            </a:solidFill>
            <a:prstDash val="lg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3282" name="Line 25"/>
          <p:cNvSpPr>
            <a:spLocks noChangeShapeType="1"/>
          </p:cNvSpPr>
          <p:nvPr/>
        </p:nvSpPr>
        <p:spPr bwMode="auto">
          <a:xfrm flipH="1">
            <a:off x="6003516" y="2997348"/>
            <a:ext cx="1573572" cy="178552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>
            <a:prstShdw prst="shdw17" dist="17961" dir="2700000">
              <a:srgbClr val="991F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7" name="AutoShape 4"/>
          <p:cNvSpPr>
            <a:spLocks noChangeArrowheads="1"/>
          </p:cNvSpPr>
          <p:nvPr/>
        </p:nvSpPr>
        <p:spPr bwMode="gray">
          <a:xfrm>
            <a:off x="971600" y="695325"/>
            <a:ext cx="6177340" cy="1149499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30A0"/>
              </a:gs>
              <a:gs pos="50000">
                <a:srgbClr val="7030A0"/>
              </a:gs>
              <a:gs pos="100000">
                <a:schemeClr val="bg1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3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สรุปขั้นตอนการจัดทำรายงาน</a:t>
            </a:r>
          </a:p>
          <a:p>
            <a:pPr algn="ctr">
              <a:defRPr/>
            </a:pPr>
            <a:r>
              <a:rPr lang="th-TH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ข. หน่วยรับตรวจ (</a:t>
            </a:r>
            <a:r>
              <a:rPr lang="th-TH" sz="30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สพฐ</a:t>
            </a:r>
            <a:r>
              <a:rPr lang="th-TH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./ </a:t>
            </a:r>
            <a:r>
              <a:rPr lang="th-TH" sz="30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สพป</a:t>
            </a:r>
            <a:r>
              <a:rPr lang="th-TH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./ </a:t>
            </a:r>
            <a:r>
              <a:rPr lang="th-TH" sz="30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สพ</a:t>
            </a:r>
            <a:r>
              <a:rPr lang="th-TH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ม./ </a:t>
            </a:r>
            <a:r>
              <a:rPr lang="th-TH" sz="30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ร.ร</a:t>
            </a:r>
            <a:r>
              <a:rPr lang="th-TH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.)</a:t>
            </a:r>
            <a:endParaRPr lang="en-US" sz="3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กลุ่ม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0" name="รูปภาพ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11" name="รูปภาพ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647" y="188640"/>
              <a:ext cx="957833" cy="1395552"/>
            </a:xfrm>
            <a:prstGeom prst="rect">
              <a:avLst/>
            </a:prstGeom>
          </p:spPr>
        </p:pic>
      </p:grpSp>
      <p:graphicFrame>
        <p:nvGraphicFramePr>
          <p:cNvPr id="7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830280"/>
              </p:ext>
            </p:extLst>
          </p:nvPr>
        </p:nvGraphicFramePr>
        <p:xfrm>
          <a:off x="251520" y="1427314"/>
          <a:ext cx="8643938" cy="5314054"/>
        </p:xfrm>
        <a:graphic>
          <a:graphicData uri="http://schemas.openxmlformats.org/drawingml/2006/table">
            <a:tbl>
              <a:tblPr/>
              <a:tblGrid>
                <a:gridCol w="4866032"/>
                <a:gridCol w="3777906"/>
              </a:tblGrid>
              <a:tr h="838556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หน่วยรับตรวจ                                       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(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สพฐ.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 /สพป./สพม./โรงเรียน)</a:t>
                      </a:r>
                    </a:p>
                  </a:txBody>
                  <a:tcPr marL="91418" marR="91418"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ส่วนงานย่อย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(สำนัก/กลุ่ม/งาน)</a:t>
                      </a:r>
                    </a:p>
                  </a:txBody>
                  <a:tcPr marL="91418" marR="91418"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41802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แบบรายงานที่ต้องจัดส่ง</a:t>
                      </a:r>
                      <a:endParaRPr kumimoji="0" lang="th-TH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risUPC" pitchFamily="34" charset="-34"/>
                        <a:ea typeface="PMingLiU" pitchFamily="18" charset="-120"/>
                        <a:cs typeface="IrisUPC" pitchFamily="34" charset="-34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แบบ ปอ. 1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- </a:t>
                      </a:r>
                      <a:r>
                        <a:rPr kumimoji="0" lang="th-TH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สพฐ.</a:t>
                      </a: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 ส่ง </a:t>
                      </a:r>
                      <a:r>
                        <a:rPr kumimoji="0" lang="th-TH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สตง.</a:t>
                      </a: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 รมว.ศธ. </a:t>
                      </a:r>
                      <a:r>
                        <a:rPr kumimoji="0" lang="th-TH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คตป.</a:t>
                      </a:r>
                      <a:endParaRPr kumimoji="0" lang="th-TH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IrisUPC" pitchFamily="34" charset="-34"/>
                        <a:ea typeface="PMingLiU" pitchFamily="18" charset="-120"/>
                        <a:cs typeface="IrisUPC" pitchFamily="34" charset="-34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- สพป./สพม. ส่ง </a:t>
                      </a:r>
                      <a:r>
                        <a:rPr kumimoji="0" lang="th-TH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สตง.</a:t>
                      </a: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 </a:t>
                      </a:r>
                      <a:r>
                        <a:rPr kumimoji="0" lang="th-TH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สพฐ.</a:t>
                      </a: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 </a:t>
                      </a:r>
                      <a:r>
                        <a:rPr kumimoji="0" lang="th-TH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คตป.</a:t>
                      </a: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 ศธ.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- โรงเรียน ส่ง </a:t>
                      </a:r>
                      <a:r>
                        <a:rPr kumimoji="0" lang="th-TH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สตง.</a:t>
                      </a: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 สพป./สพม. 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แบบรายงานที่เก็บไว้ที่หน่วยงาน                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1. แบบ ปอ. 2                                               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2. แบบ ปอ. 3                                               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3. แบบ </a:t>
                      </a:r>
                      <a:r>
                        <a:rPr kumimoji="0" lang="th-TH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ปส.</a:t>
                      </a: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 </a:t>
                      </a: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(เฉพาะ</a:t>
                      </a:r>
                      <a:r>
                        <a:rPr kumimoji="0" lang="th-TH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สพฐ.</a:t>
                      </a: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/</a:t>
                      </a:r>
                      <a:r>
                        <a:rPr kumimoji="0" lang="th-TH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สพป.</a:t>
                      </a: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/</a:t>
                      </a:r>
                      <a:r>
                        <a:rPr kumimoji="0" lang="th-TH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สพ</a:t>
                      </a: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ม.)     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4. แบบติดตาม ปอ.3                                    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5. แบบประเมิน 5 องค์ประกอบ</a:t>
                      </a:r>
                      <a:endParaRPr kumimoji="0" lang="th-TH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IrisUPC" pitchFamily="34" charset="-34"/>
                        <a:ea typeface="PMingLiU" pitchFamily="18" charset="-120"/>
                        <a:cs typeface="IrisUPC" pitchFamily="34" charset="-34"/>
                      </a:endParaRPr>
                    </a:p>
                  </a:txBody>
                  <a:tcPr marL="91418" marR="91418" marT="45677" marB="456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1813" marR="0" lvl="0" indent="-531813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แบบรายงานที่จัดส่งให้</a:t>
                      </a:r>
                      <a:endParaRPr kumimoji="0" lang="en-US" sz="22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IrisUPC" pitchFamily="34" charset="-34"/>
                        <a:ea typeface="PMingLiU" pitchFamily="18" charset="-120"/>
                        <a:cs typeface="IrisUPC" pitchFamily="34" charset="-34"/>
                      </a:endParaRPr>
                    </a:p>
                    <a:p>
                      <a:pPr marL="531813" marR="0" lvl="0" indent="-531813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หน่วยรับตรวจ</a:t>
                      </a:r>
                    </a:p>
                    <a:p>
                      <a:pPr marL="531813" marR="0" lvl="0" indent="-531813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1. แบบ </a:t>
                      </a:r>
                      <a:r>
                        <a:rPr kumimoji="0" lang="th-TH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ปย.</a:t>
                      </a: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 1</a:t>
                      </a:r>
                    </a:p>
                    <a:p>
                      <a:pPr marL="531813" marR="0" lvl="0" indent="-531813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2. แบบ </a:t>
                      </a:r>
                      <a:r>
                        <a:rPr kumimoji="0" lang="th-TH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ปย.</a:t>
                      </a: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 2</a:t>
                      </a:r>
                    </a:p>
                    <a:p>
                      <a:pPr marL="531813" marR="0" lvl="0" indent="-531813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3. แบบติดตาม </a:t>
                      </a:r>
                      <a:r>
                        <a:rPr kumimoji="0" lang="th-TH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ปย.</a:t>
                      </a: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2</a:t>
                      </a:r>
                    </a:p>
                    <a:p>
                      <a:pPr marL="531813" marR="0" lvl="0" indent="-531813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แบบรายงานที่จัดเก็บ</a:t>
                      </a:r>
                    </a:p>
                    <a:p>
                      <a:pPr marL="531813" marR="0" lvl="0" indent="-531813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ea typeface="PMingLiU" pitchFamily="18" charset="-120"/>
                          <a:cs typeface="IrisUPC" pitchFamily="34" charset="-34"/>
                        </a:rPr>
                        <a:t>- แบบประเมิน 5 องค์ประกอบ</a:t>
                      </a:r>
                    </a:p>
                  </a:txBody>
                  <a:tcPr marL="91418" marR="91418"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AutoShape 4"/>
          <p:cNvSpPr>
            <a:spLocks noChangeArrowheads="1"/>
          </p:cNvSpPr>
          <p:nvPr/>
        </p:nvSpPr>
        <p:spPr bwMode="gray">
          <a:xfrm>
            <a:off x="1403649" y="158229"/>
            <a:ext cx="6120680" cy="940321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30A0"/>
              </a:gs>
              <a:gs pos="50000">
                <a:srgbClr val="7030A0"/>
              </a:gs>
              <a:gs pos="100000">
                <a:schemeClr val="bg1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35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สรุปแบบรายงานการควบคุมภายใน</a:t>
            </a:r>
            <a:endParaRPr lang="en-US" sz="35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pic>
        <p:nvPicPr>
          <p:cNvPr id="16" name="รูปภาพ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4646" y="188640"/>
            <a:ext cx="957833" cy="1395552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กลุ่ม 2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3" name="รูปภาพ 2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30" name="รูปภาพ 2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647" y="188640"/>
              <a:ext cx="957833" cy="1395552"/>
            </a:xfrm>
            <a:prstGeom prst="rect">
              <a:avLst/>
            </a:prstGeom>
          </p:spPr>
        </p:pic>
      </p:grp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3127757" y="2035304"/>
            <a:ext cx="989012" cy="446088"/>
          </a:xfrm>
          <a:prstGeom prst="rect">
            <a:avLst/>
          </a:prstGeom>
          <a:solidFill>
            <a:srgbClr val="FFFFC9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91419" tIns="45710" rIns="91419" bIns="45710">
            <a:spAutoFit/>
          </a:bodyPr>
          <a:lstStyle/>
          <a:p>
            <a:pPr algn="ctr" defTabSz="912813" eaLnBrk="1" hangingPunct="1">
              <a:spcBef>
                <a:spcPct val="50000"/>
              </a:spcBef>
              <a:defRPr/>
            </a:pPr>
            <a:r>
              <a:rPr lang="th-TH" sz="2300" b="1" dirty="0" err="1">
                <a:solidFill>
                  <a:srgbClr val="339933"/>
                </a:solidFill>
                <a:latin typeface="IrisUPC" pitchFamily="34" charset="-34"/>
                <a:cs typeface="IrisUPC" pitchFamily="34" charset="-34"/>
              </a:rPr>
              <a:t>สพฐ</a:t>
            </a:r>
            <a:r>
              <a:rPr lang="th-TH" sz="2300" b="1" dirty="0">
                <a:solidFill>
                  <a:srgbClr val="339933"/>
                </a:solidFill>
                <a:latin typeface="IrisUPC" pitchFamily="34" charset="-34"/>
                <a:cs typeface="IrisUPC" pitchFamily="34" charset="-34"/>
              </a:rPr>
              <a:t>.</a:t>
            </a: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1063471" y="5076815"/>
            <a:ext cx="990600" cy="800100"/>
          </a:xfrm>
          <a:prstGeom prst="rect">
            <a:avLst/>
          </a:prstGeom>
          <a:solidFill>
            <a:srgbClr val="EEA0DA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91419" tIns="45710" rIns="91419" bIns="45710">
            <a:spAutoFit/>
          </a:bodyPr>
          <a:lstStyle/>
          <a:p>
            <a:pPr algn="ctr" defTabSz="912813" eaLnBrk="1" hangingPunct="1">
              <a:spcBef>
                <a:spcPct val="50000"/>
              </a:spcBef>
              <a:defRPr/>
            </a:pPr>
            <a:r>
              <a:rPr lang="th-TH" sz="2300" b="1" dirty="0" err="1">
                <a:latin typeface="IrisUPC" pitchFamily="34" charset="-34"/>
                <a:cs typeface="IrisUPC" pitchFamily="34" charset="-34"/>
              </a:rPr>
              <a:t>สตง.</a:t>
            </a:r>
            <a:r>
              <a:rPr lang="th-TH" sz="2300" b="1" dirty="0">
                <a:latin typeface="IrisUPC" pitchFamily="34" charset="-34"/>
                <a:cs typeface="IrisUPC" pitchFamily="34" charset="-34"/>
              </a:rPr>
              <a:t>ภูมิภาค</a:t>
            </a:r>
          </a:p>
        </p:txBody>
      </p:sp>
      <p:sp>
        <p:nvSpPr>
          <p:cNvPr id="28" name="AutoShape 12"/>
          <p:cNvSpPr>
            <a:spLocks noChangeArrowheads="1"/>
          </p:cNvSpPr>
          <p:nvPr/>
        </p:nvSpPr>
        <p:spPr bwMode="auto">
          <a:xfrm>
            <a:off x="4526979" y="4901059"/>
            <a:ext cx="3532188" cy="1368425"/>
          </a:xfrm>
          <a:prstGeom prst="leftArrowCallout">
            <a:avLst>
              <a:gd name="adj1" fmla="val 25000"/>
              <a:gd name="adj2" fmla="val 25000"/>
              <a:gd name="adj3" fmla="val 38037"/>
              <a:gd name="adj4" fmla="val 66667"/>
            </a:avLst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lIns="91419" tIns="45710" rIns="91419" bIns="45710" anchor="ctr"/>
          <a:lstStyle/>
          <a:p>
            <a:pPr defTabSz="912813" eaLnBrk="1" hangingPunct="1">
              <a:buFontTx/>
              <a:buChar char="-"/>
              <a:defRPr/>
            </a:pPr>
            <a:endParaRPr lang="th-TH" sz="2400">
              <a:solidFill>
                <a:srgbClr val="000099"/>
              </a:solidFill>
              <a:latin typeface="IrisUPC" pitchFamily="34" charset="-34"/>
              <a:cs typeface="IrisUPC" pitchFamily="34" charset="-34"/>
            </a:endParaRPr>
          </a:p>
          <a:p>
            <a:pPr defTabSz="912813" eaLnBrk="1" hangingPunct="1">
              <a:buFontTx/>
              <a:buChar char="-"/>
              <a:defRPr/>
            </a:pPr>
            <a:r>
              <a:rPr lang="th-TH" sz="2400">
                <a:solidFill>
                  <a:srgbClr val="000099"/>
                </a:solidFill>
                <a:latin typeface="IrisUPC" pitchFamily="34" charset="-34"/>
                <a:cs typeface="IrisUPC" pitchFamily="34" charset="-34"/>
              </a:rPr>
              <a:t>ส่งเฉพาะแบบ ปอ. 1</a:t>
            </a:r>
          </a:p>
          <a:p>
            <a:pPr defTabSz="912813" eaLnBrk="1" hangingPunct="1">
              <a:defRPr/>
            </a:pPr>
            <a:r>
              <a:rPr lang="th-TH" sz="2400">
                <a:latin typeface="IrisUPC" pitchFamily="34" charset="-34"/>
                <a:cs typeface="IrisUPC" pitchFamily="34" charset="-34"/>
              </a:rPr>
              <a:t>- ส่วนแบบ ปอ. 2 และปอ.3</a:t>
            </a:r>
          </a:p>
          <a:p>
            <a:pPr defTabSz="912813" eaLnBrk="1" hangingPunct="1">
              <a:defRPr/>
            </a:pPr>
            <a:r>
              <a:rPr lang="th-TH" sz="2400">
                <a:latin typeface="IrisUPC" pitchFamily="34" charset="-34"/>
                <a:cs typeface="IrisUPC" pitchFamily="34" charset="-34"/>
              </a:rPr>
              <a:t>  เก็บไว้ที่หน่วยงาน</a:t>
            </a:r>
          </a:p>
          <a:p>
            <a:pPr defTabSz="912813" eaLnBrk="1" hangingPunct="1">
              <a:defRPr/>
            </a:pPr>
            <a:endParaRPr lang="th-TH" sz="2400">
              <a:solidFill>
                <a:schemeClr val="bg1"/>
              </a:solidFill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29" name="AutoShape 13"/>
          <p:cNvSpPr>
            <a:spLocks noChangeArrowheads="1"/>
          </p:cNvSpPr>
          <p:nvPr/>
        </p:nvSpPr>
        <p:spPr bwMode="auto">
          <a:xfrm>
            <a:off x="4499992" y="3284984"/>
            <a:ext cx="3559175" cy="1373188"/>
          </a:xfrm>
          <a:prstGeom prst="leftArrowCallout">
            <a:avLst>
              <a:gd name="adj1" fmla="val 25000"/>
              <a:gd name="adj2" fmla="val 25000"/>
              <a:gd name="adj3" fmla="val 37955"/>
              <a:gd name="adj4" fmla="val 66667"/>
            </a:avLst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lIns="91419" tIns="45710" rIns="91419" bIns="45710" anchor="ctr"/>
          <a:lstStyle/>
          <a:p>
            <a:pPr algn="ctr" defTabSz="912813" eaLnBrk="1" hangingPunct="1">
              <a:defRPr/>
            </a:pPr>
            <a:endParaRPr lang="th-TH" sz="2400" dirty="0">
              <a:solidFill>
                <a:srgbClr val="FF6600"/>
              </a:solidFill>
              <a:latin typeface="IrisUPC" pitchFamily="34" charset="-34"/>
              <a:cs typeface="IrisUPC" pitchFamily="34" charset="-34"/>
            </a:endParaRPr>
          </a:p>
          <a:p>
            <a:pPr algn="ctr" defTabSz="912813" eaLnBrk="1" hangingPunct="1">
              <a:defRPr/>
            </a:pPr>
            <a:r>
              <a:rPr lang="th-TH" sz="2400" dirty="0">
                <a:solidFill>
                  <a:srgbClr val="FF6600"/>
                </a:solidFill>
                <a:latin typeface="IrisUPC" pitchFamily="34" charset="-34"/>
                <a:cs typeface="IrisUPC" pitchFamily="34" charset="-34"/>
              </a:rPr>
              <a:t> </a:t>
            </a:r>
            <a:r>
              <a:rPr lang="th-TH" sz="2400" dirty="0">
                <a:solidFill>
                  <a:srgbClr val="000099"/>
                </a:solidFill>
                <a:latin typeface="IrisUPC" pitchFamily="34" charset="-34"/>
                <a:cs typeface="IrisUPC" pitchFamily="34" charset="-34"/>
              </a:rPr>
              <a:t>- ส่งเฉพาะแบบ ปอ. 1</a:t>
            </a:r>
          </a:p>
          <a:p>
            <a:pPr algn="ctr" defTabSz="912813" eaLnBrk="1" hangingPunct="1">
              <a:buFontTx/>
              <a:buChar char="-"/>
              <a:defRPr/>
            </a:pPr>
            <a:r>
              <a:rPr lang="th-TH" sz="2400" dirty="0">
                <a:latin typeface="IrisUPC" pitchFamily="34" charset="-34"/>
                <a:cs typeface="IrisUPC" pitchFamily="34" charset="-34"/>
              </a:rPr>
              <a:t> ส่วนแบบ ปอ. 2 และปอ.3</a:t>
            </a:r>
          </a:p>
          <a:p>
            <a:pPr algn="ctr" defTabSz="912813" eaLnBrk="1" hangingPunct="1">
              <a:defRPr/>
            </a:pPr>
            <a:r>
              <a:rPr lang="th-TH" sz="2400" dirty="0">
                <a:latin typeface="IrisUPC" pitchFamily="34" charset="-34"/>
                <a:cs typeface="IrisUPC" pitchFamily="34" charset="-34"/>
              </a:rPr>
              <a:t>   เก็บไว้ที่หน่วยงาน</a:t>
            </a:r>
          </a:p>
          <a:p>
            <a:pPr algn="ctr" defTabSz="912813" eaLnBrk="1" hangingPunct="1">
              <a:defRPr/>
            </a:pPr>
            <a:endParaRPr lang="th-TH" sz="2400" dirty="0">
              <a:solidFill>
                <a:schemeClr val="bg1"/>
              </a:solidFill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55316" name="Line 15"/>
          <p:cNvSpPr>
            <a:spLocks noChangeShapeType="1"/>
          </p:cNvSpPr>
          <p:nvPr/>
        </p:nvSpPr>
        <p:spPr bwMode="auto">
          <a:xfrm flipV="1">
            <a:off x="3626693" y="2506316"/>
            <a:ext cx="0" cy="1143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5317" name="Line 16"/>
          <p:cNvSpPr>
            <a:spLocks noChangeShapeType="1"/>
          </p:cNvSpPr>
          <p:nvPr/>
        </p:nvSpPr>
        <p:spPr bwMode="auto">
          <a:xfrm flipH="1" flipV="1">
            <a:off x="1540715" y="3903316"/>
            <a:ext cx="1521002" cy="47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5318" name="Text Box 24"/>
          <p:cNvSpPr txBox="1">
            <a:spLocks noChangeArrowheads="1"/>
          </p:cNvSpPr>
          <p:nvPr/>
        </p:nvSpPr>
        <p:spPr bwMode="auto">
          <a:xfrm>
            <a:off x="3775918" y="2734916"/>
            <a:ext cx="1143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10" rIns="91419" bIns="45710">
            <a:spAutoFit/>
          </a:bodyPr>
          <a:lstStyle>
            <a:lvl1pPr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240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แบบ ปอ. 1</a:t>
            </a:r>
          </a:p>
        </p:txBody>
      </p:sp>
      <p:sp>
        <p:nvSpPr>
          <p:cNvPr id="55319" name="Rectangle 25"/>
          <p:cNvSpPr>
            <a:spLocks noChangeArrowheads="1"/>
          </p:cNvSpPr>
          <p:nvPr/>
        </p:nvSpPr>
        <p:spPr bwMode="auto">
          <a:xfrm>
            <a:off x="3728293" y="4484341"/>
            <a:ext cx="1076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9" tIns="45710" rIns="91419" bIns="45710">
            <a:spAutoFit/>
          </a:bodyPr>
          <a:lstStyle>
            <a:lvl1pPr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240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แบบ ปอ. 1</a:t>
            </a:r>
          </a:p>
        </p:txBody>
      </p:sp>
      <p:sp>
        <p:nvSpPr>
          <p:cNvPr id="55320" name="Rectangle 26"/>
          <p:cNvSpPr>
            <a:spLocks noChangeArrowheads="1"/>
          </p:cNvSpPr>
          <p:nvPr/>
        </p:nvSpPr>
        <p:spPr bwMode="auto">
          <a:xfrm>
            <a:off x="1902668" y="3490566"/>
            <a:ext cx="10763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9" tIns="45710" rIns="91419" bIns="45710">
            <a:spAutoFit/>
          </a:bodyPr>
          <a:lstStyle>
            <a:lvl1pPr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240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แบบ ปอ. 1</a:t>
            </a:r>
          </a:p>
        </p:txBody>
      </p:sp>
      <p:sp>
        <p:nvSpPr>
          <p:cNvPr id="55321" name="Rectangle 27"/>
          <p:cNvSpPr>
            <a:spLocks noChangeArrowheads="1"/>
          </p:cNvSpPr>
          <p:nvPr/>
        </p:nvSpPr>
        <p:spPr bwMode="auto">
          <a:xfrm>
            <a:off x="1901080" y="5773391"/>
            <a:ext cx="10763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9" tIns="45710" rIns="91419" bIns="45710">
            <a:spAutoFit/>
          </a:bodyPr>
          <a:lstStyle>
            <a:lvl1pPr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th-TH" sz="2400">
                <a:solidFill>
                  <a:srgbClr val="0000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แบบ ปอ. 1</a:t>
            </a:r>
          </a:p>
        </p:txBody>
      </p:sp>
      <p:sp>
        <p:nvSpPr>
          <p:cNvPr id="41" name="Text Box 8"/>
          <p:cNvSpPr txBox="1">
            <a:spLocks noChangeArrowheads="1"/>
          </p:cNvSpPr>
          <p:nvPr/>
        </p:nvSpPr>
        <p:spPr bwMode="auto">
          <a:xfrm>
            <a:off x="1045909" y="2036892"/>
            <a:ext cx="989013" cy="446087"/>
          </a:xfrm>
          <a:prstGeom prst="rect">
            <a:avLst/>
          </a:prstGeom>
          <a:solidFill>
            <a:srgbClr val="FFFFC9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91419" tIns="45710" rIns="91419" bIns="45710">
            <a:spAutoFit/>
          </a:bodyPr>
          <a:lstStyle/>
          <a:p>
            <a:pPr algn="ctr" defTabSz="912813" eaLnBrk="1" hangingPunct="1">
              <a:spcBef>
                <a:spcPct val="50000"/>
              </a:spcBef>
              <a:defRPr/>
            </a:pPr>
            <a:r>
              <a:rPr lang="th-TH" sz="2300" b="1" dirty="0" err="1">
                <a:solidFill>
                  <a:srgbClr val="FF3300"/>
                </a:solidFill>
                <a:latin typeface="IrisUPC" pitchFamily="34" charset="-34"/>
                <a:cs typeface="IrisUPC" pitchFamily="34" charset="-34"/>
              </a:rPr>
              <a:t>คตป.</a:t>
            </a:r>
            <a:r>
              <a:rPr lang="th-TH" sz="2300" b="1" dirty="0">
                <a:solidFill>
                  <a:srgbClr val="FF3300"/>
                </a:solidFill>
                <a:latin typeface="IrisUPC" pitchFamily="34" charset="-34"/>
                <a:cs typeface="IrisUPC" pitchFamily="34" charset="-34"/>
              </a:rPr>
              <a:t>ศธ.</a:t>
            </a:r>
          </a:p>
        </p:txBody>
      </p:sp>
      <p:cxnSp>
        <p:nvCxnSpPr>
          <p:cNvPr id="55326" name="ลูกศรเชื่อมต่อแบบตรง 46"/>
          <p:cNvCxnSpPr>
            <a:cxnSpLocks noChangeShapeType="1"/>
          </p:cNvCxnSpPr>
          <p:nvPr/>
        </p:nvCxnSpPr>
        <p:spPr bwMode="auto">
          <a:xfrm>
            <a:off x="1529605" y="2493616"/>
            <a:ext cx="11113" cy="2559050"/>
          </a:xfrm>
          <a:prstGeom prst="straightConnector1">
            <a:avLst/>
          </a:prstGeom>
          <a:noFill/>
          <a:ln w="57150" algn="ctr">
            <a:solidFill>
              <a:srgbClr val="FF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56" name="Line 14"/>
          <p:cNvSpPr>
            <a:spLocks noChangeShapeType="1"/>
          </p:cNvSpPr>
          <p:nvPr/>
        </p:nvSpPr>
        <p:spPr bwMode="auto">
          <a:xfrm flipV="1">
            <a:off x="3629868" y="4216371"/>
            <a:ext cx="0" cy="11430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th-TH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  <p:sp>
        <p:nvSpPr>
          <p:cNvPr id="55328" name="Line 14"/>
          <p:cNvSpPr>
            <a:spLocks noChangeShapeType="1"/>
          </p:cNvSpPr>
          <p:nvPr/>
        </p:nvSpPr>
        <p:spPr bwMode="auto">
          <a:xfrm flipH="1">
            <a:off x="2116980" y="5626958"/>
            <a:ext cx="1008063" cy="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1" name="AutoShape 4"/>
          <p:cNvSpPr>
            <a:spLocks noChangeArrowheads="1"/>
          </p:cNvSpPr>
          <p:nvPr/>
        </p:nvSpPr>
        <p:spPr bwMode="gray">
          <a:xfrm>
            <a:off x="2291605" y="643871"/>
            <a:ext cx="4392487" cy="940321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30A0"/>
              </a:gs>
              <a:gs pos="50000">
                <a:srgbClr val="7030A0"/>
              </a:gs>
              <a:gs pos="100000">
                <a:schemeClr val="bg1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3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การจัดส่งรายงาน</a:t>
            </a:r>
            <a:endParaRPr lang="en-US" sz="3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3093467" y="3697734"/>
            <a:ext cx="1295400" cy="446088"/>
          </a:xfrm>
          <a:prstGeom prst="rect">
            <a:avLst/>
          </a:prstGeom>
          <a:solidFill>
            <a:srgbClr val="BCEE8A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91419" tIns="45710" rIns="91419" bIns="45710">
            <a:spAutoFit/>
          </a:bodyPr>
          <a:lstStyle/>
          <a:p>
            <a:pPr algn="ctr" defTabSz="912813" eaLnBrk="1" hangingPunct="1">
              <a:spcBef>
                <a:spcPct val="50000"/>
              </a:spcBef>
              <a:defRPr/>
            </a:pPr>
            <a:r>
              <a:rPr lang="th-TH" sz="2300" b="1" dirty="0" err="1">
                <a:solidFill>
                  <a:srgbClr val="0000CC"/>
                </a:solidFill>
                <a:latin typeface="IrisUPC" pitchFamily="34" charset="-34"/>
                <a:cs typeface="IrisUPC" pitchFamily="34" charset="-34"/>
              </a:rPr>
              <a:t>สพป.</a:t>
            </a:r>
            <a:r>
              <a:rPr lang="th-TH" sz="2300" b="1" dirty="0">
                <a:solidFill>
                  <a:srgbClr val="0000CC"/>
                </a:solidFill>
                <a:latin typeface="IrisUPC" pitchFamily="34" charset="-34"/>
                <a:cs typeface="IrisUPC" pitchFamily="34" charset="-34"/>
              </a:rPr>
              <a:t>/</a:t>
            </a:r>
            <a:r>
              <a:rPr lang="th-TH" sz="2300" b="1" dirty="0" err="1">
                <a:solidFill>
                  <a:srgbClr val="0000CC"/>
                </a:solidFill>
                <a:latin typeface="IrisUPC" pitchFamily="34" charset="-34"/>
                <a:cs typeface="IrisUPC" pitchFamily="34" charset="-34"/>
              </a:rPr>
              <a:t>สพ</a:t>
            </a:r>
            <a:r>
              <a:rPr lang="th-TH" sz="2300" b="1" dirty="0">
                <a:solidFill>
                  <a:srgbClr val="0000CC"/>
                </a:solidFill>
                <a:latin typeface="IrisUPC" pitchFamily="34" charset="-34"/>
                <a:cs typeface="IrisUPC" pitchFamily="34" charset="-34"/>
              </a:rPr>
              <a:t>ม.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3093467" y="5401122"/>
            <a:ext cx="1143000" cy="446087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91419" tIns="45710" rIns="91419" bIns="45710">
            <a:spAutoFit/>
          </a:bodyPr>
          <a:lstStyle/>
          <a:p>
            <a:pPr algn="ctr" defTabSz="912813" eaLnBrk="1" hangingPunct="1">
              <a:spcBef>
                <a:spcPct val="50000"/>
              </a:spcBef>
              <a:defRPr/>
            </a:pPr>
            <a:r>
              <a:rPr lang="th-TH" sz="2300" b="1" dirty="0">
                <a:solidFill>
                  <a:srgbClr val="FF0000"/>
                </a:solidFill>
                <a:latin typeface="4804_KwangMD_PukluK" pitchFamily="2" charset="0"/>
              </a:rPr>
              <a:t>โรงเรียน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กลุ่ม 11"/>
          <p:cNvGrpSpPr/>
          <p:nvPr/>
        </p:nvGrpSpPr>
        <p:grpSpPr>
          <a:xfrm>
            <a:off x="0" y="0"/>
            <a:ext cx="9180512" cy="6858000"/>
            <a:chOff x="0" y="0"/>
            <a:chExt cx="9180512" cy="6858000"/>
          </a:xfrm>
        </p:grpSpPr>
        <p:pic>
          <p:nvPicPr>
            <p:cNvPr id="13" name="รูปภาพ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80512" cy="6858000"/>
            </a:xfrm>
            <a:prstGeom prst="rect">
              <a:avLst/>
            </a:prstGeom>
          </p:spPr>
        </p:pic>
        <p:pic>
          <p:nvPicPr>
            <p:cNvPr id="14" name="รูปภาพ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647" y="188640"/>
              <a:ext cx="957833" cy="1395552"/>
            </a:xfrm>
            <a:prstGeom prst="rect">
              <a:avLst/>
            </a:prstGeom>
          </p:spPr>
        </p:pic>
      </p:grp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63864" y="3470102"/>
            <a:ext cx="6740066" cy="1111026"/>
          </a:xfrm>
          <a:prstGeom prst="rect">
            <a:avLst/>
          </a:prstGeom>
          <a:solidFill>
            <a:srgbClr val="7030A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th-TH" sz="3200" b="1" dirty="0">
                <a:solidFill>
                  <a:schemeClr val="bg1"/>
                </a:solidFill>
                <a:latin typeface="IrisUPC" pitchFamily="34" charset="-34"/>
                <a:cs typeface="IrisUPC" pitchFamily="34" charset="-34"/>
              </a:rPr>
              <a:t>“ ความสำเร็จของการควบคุมภายใน</a:t>
            </a:r>
          </a:p>
          <a:p>
            <a:pPr algn="ctr" eaLnBrk="1" hangingPunct="1">
              <a:defRPr/>
            </a:pPr>
            <a:r>
              <a:rPr lang="th-TH" sz="3200" b="1" dirty="0">
                <a:solidFill>
                  <a:schemeClr val="bg1"/>
                </a:solidFill>
                <a:latin typeface="IrisUPC" pitchFamily="34" charset="-34"/>
                <a:cs typeface="IrisUPC" pitchFamily="34" charset="-34"/>
              </a:rPr>
              <a:t>เกิดจากความร่วมมือ ร่วมใจของทุกคนในองค์กร </a:t>
            </a:r>
            <a:r>
              <a:rPr lang="en-US" sz="3200" b="1" dirty="0">
                <a:solidFill>
                  <a:schemeClr val="bg1"/>
                </a:solidFill>
                <a:latin typeface="IrisUPC" pitchFamily="34" charset="-34"/>
                <a:cs typeface="IrisUPC" pitchFamily="34" charset="-34"/>
              </a:rPr>
              <a:t>”</a:t>
            </a:r>
            <a:endParaRPr lang="th-TH" sz="3200" b="1" dirty="0">
              <a:solidFill>
                <a:schemeClr val="bg1"/>
              </a:solidFill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56323" name="TextBox 3"/>
          <p:cNvSpPr txBox="1">
            <a:spLocks noChangeArrowheads="1"/>
          </p:cNvSpPr>
          <p:nvPr/>
        </p:nvSpPr>
        <p:spPr bwMode="auto">
          <a:xfrm>
            <a:off x="7039209" y="5445224"/>
            <a:ext cx="179087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r>
              <a:rPr lang="th-TH" altLang="th-TH" sz="5000" b="1" i="1" dirty="0">
                <a:solidFill>
                  <a:srgbClr val="0066FF"/>
                </a:solidFill>
                <a:latin typeface="TH Niramit AS" panose="02000506000000020004" pitchFamily="2" charset="-34"/>
                <a:ea typeface="Batang" panose="02030600000101010101" pitchFamily="18" charset="-127"/>
                <a:cs typeface="TH Niramit AS" panose="02000506000000020004" pitchFamily="2" charset="-34"/>
              </a:rPr>
              <a:t>ขอบคุณ</a:t>
            </a:r>
          </a:p>
        </p:txBody>
      </p:sp>
      <p:pic>
        <p:nvPicPr>
          <p:cNvPr id="56324" name="Picture 10" descr="handshake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780" y="1698085"/>
            <a:ext cx="1598233" cy="1545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กลุ่ม 2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5" name="รูปภาพ 2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26" name="รูปภาพ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647" y="188640"/>
              <a:ext cx="957833" cy="1395552"/>
            </a:xfrm>
            <a:prstGeom prst="rect">
              <a:avLst/>
            </a:prstGeom>
          </p:spPr>
        </p:pic>
      </p:grpSp>
      <p:sp>
        <p:nvSpPr>
          <p:cNvPr id="15368" name="AutoShape 21"/>
          <p:cNvSpPr>
            <a:spLocks noChangeArrowheads="1"/>
          </p:cNvSpPr>
          <p:nvPr/>
        </p:nvSpPr>
        <p:spPr bwMode="auto">
          <a:xfrm>
            <a:off x="2683193" y="5290384"/>
            <a:ext cx="3525837" cy="64293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ctr"/>
            <a:r>
              <a:rPr lang="th-TH" altLang="th-TH" sz="3200" b="1" dirty="0">
                <a:solidFill>
                  <a:srgbClr val="0066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แบ่งออกเป็น  2  รอบ ดังนี้</a:t>
            </a:r>
            <a:endParaRPr lang="en-US" altLang="th-TH" sz="3200" b="1" dirty="0">
              <a:solidFill>
                <a:srgbClr val="006600"/>
              </a:solidFill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  <p:sp>
        <p:nvSpPr>
          <p:cNvPr id="15370" name="AutoShape 17"/>
          <p:cNvSpPr>
            <a:spLocks noChangeArrowheads="1"/>
          </p:cNvSpPr>
          <p:nvPr/>
        </p:nvSpPr>
        <p:spPr bwMode="gray">
          <a:xfrm rot="1521323">
            <a:off x="5627860" y="4593560"/>
            <a:ext cx="1162339" cy="741362"/>
          </a:xfrm>
          <a:prstGeom prst="upArrow">
            <a:avLst>
              <a:gd name="adj1" fmla="val 68380"/>
              <a:gd name="adj2" fmla="val 70833"/>
            </a:avLst>
          </a:prstGeom>
          <a:gradFill rotWithShape="1">
            <a:gsLst>
              <a:gs pos="0">
                <a:schemeClr val="accent6">
                  <a:lumMod val="75000"/>
                </a:schemeClr>
              </a:gs>
              <a:gs pos="5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none" anchor="ctr"/>
          <a:lstStyle>
            <a:lvl1pPr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endParaRPr lang="th-TH" altLang="th-TH" sz="1800"/>
          </a:p>
        </p:txBody>
      </p:sp>
      <p:sp>
        <p:nvSpPr>
          <p:cNvPr id="27" name="AutoShape 4"/>
          <p:cNvSpPr>
            <a:spLocks noChangeArrowheads="1"/>
          </p:cNvSpPr>
          <p:nvPr/>
        </p:nvSpPr>
        <p:spPr bwMode="gray">
          <a:xfrm>
            <a:off x="1181100" y="822216"/>
            <a:ext cx="6566643" cy="1523951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30A0"/>
              </a:gs>
              <a:gs pos="50000">
                <a:srgbClr val="7030A0"/>
              </a:gs>
              <a:gs pos="100000">
                <a:schemeClr val="bg1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การติดตามประเมินผล</a:t>
            </a:r>
          </a:p>
          <a:p>
            <a:pPr algn="ctr">
              <a:defRPr/>
            </a:pPr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ระบบการควบคุมภายใน ประจำปี 2558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3" name="ห้าเหลี่ยมธรรมดา 2"/>
          <p:cNvSpPr/>
          <p:nvPr/>
        </p:nvSpPr>
        <p:spPr>
          <a:xfrm>
            <a:off x="5405234" y="2595114"/>
            <a:ext cx="2050851" cy="2013307"/>
          </a:xfrm>
          <a:prstGeom prst="pentagon">
            <a:avLst/>
          </a:prstGeom>
          <a:solidFill>
            <a:srgbClr val="00B050"/>
          </a:solidFill>
          <a:ln>
            <a:solidFill>
              <a:srgbClr val="F6F6F6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ห้าเหลี่ยมธรรมดา 27"/>
          <p:cNvSpPr/>
          <p:nvPr/>
        </p:nvSpPr>
        <p:spPr>
          <a:xfrm>
            <a:off x="1455887" y="2595114"/>
            <a:ext cx="2050851" cy="2013307"/>
          </a:xfrm>
          <a:prstGeom prst="pentagon">
            <a:avLst/>
          </a:prstGeom>
          <a:solidFill>
            <a:schemeClr val="accent1">
              <a:lumMod val="75000"/>
            </a:schemeClr>
          </a:solidFill>
          <a:ln>
            <a:solidFill>
              <a:srgbClr val="F6F6F6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gray">
          <a:xfrm>
            <a:off x="5591665" y="3487945"/>
            <a:ext cx="16779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h-TH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risUPC" pitchFamily="34" charset="-34"/>
                <a:cs typeface="IrisUPC" pitchFamily="34" charset="-34"/>
              </a:rPr>
              <a:t>รอบ 12 เดือน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18" name="Text Box 25"/>
          <p:cNvSpPr txBox="1">
            <a:spLocks noChangeArrowheads="1"/>
          </p:cNvSpPr>
          <p:nvPr/>
        </p:nvSpPr>
        <p:spPr bwMode="gray">
          <a:xfrm>
            <a:off x="1618736" y="3488600"/>
            <a:ext cx="17251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h-TH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risUPC" pitchFamily="34" charset="-34"/>
                <a:cs typeface="IrisUPC" pitchFamily="34" charset="-34"/>
              </a:rPr>
              <a:t>รอบ 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risUPC" pitchFamily="34" charset="-34"/>
                <a:cs typeface="IrisUPC" pitchFamily="34" charset="-34"/>
              </a:rPr>
              <a:t>6</a:t>
            </a:r>
            <a:r>
              <a:rPr lang="th-TH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risUPC" pitchFamily="34" charset="-34"/>
                <a:cs typeface="IrisUPC" pitchFamily="34" charset="-34"/>
              </a:rPr>
              <a:t>  </a:t>
            </a:r>
            <a:r>
              <a:rPr lang="th-TH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risUPC" pitchFamily="34" charset="-34"/>
                <a:cs typeface="IrisUPC" pitchFamily="34" charset="-34"/>
              </a:rPr>
              <a:t>เดือน 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29" name="AutoShape 17"/>
          <p:cNvSpPr>
            <a:spLocks noChangeArrowheads="1"/>
          </p:cNvSpPr>
          <p:nvPr/>
        </p:nvSpPr>
        <p:spPr bwMode="gray">
          <a:xfrm rot="20133520">
            <a:off x="2111837" y="4587639"/>
            <a:ext cx="1162339" cy="741362"/>
          </a:xfrm>
          <a:prstGeom prst="upArrow">
            <a:avLst>
              <a:gd name="adj1" fmla="val 68380"/>
              <a:gd name="adj2" fmla="val 70833"/>
            </a:avLst>
          </a:prstGeom>
          <a:gradFill rotWithShape="1">
            <a:gsLst>
              <a:gs pos="0">
                <a:schemeClr val="accent6">
                  <a:lumMod val="75000"/>
                </a:schemeClr>
              </a:gs>
              <a:gs pos="5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none" anchor="ctr"/>
          <a:lstStyle>
            <a:lvl1pPr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endParaRPr lang="th-TH" altLang="th-TH" sz="180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กลุ่ม 2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4" name="รูปภาพ 2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25" name="รูปภาพ 2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647" y="188640"/>
              <a:ext cx="957833" cy="1395552"/>
            </a:xfrm>
            <a:prstGeom prst="rect">
              <a:avLst/>
            </a:prstGeom>
          </p:spPr>
        </p:pic>
      </p:grpSp>
      <p:sp>
        <p:nvSpPr>
          <p:cNvPr id="17" name="สี่เหลี่ยมมุมมน 16"/>
          <p:cNvSpPr/>
          <p:nvPr/>
        </p:nvSpPr>
        <p:spPr bwMode="auto">
          <a:xfrm>
            <a:off x="3858135" y="2384165"/>
            <a:ext cx="4818321" cy="3349092"/>
          </a:xfrm>
          <a:prstGeom prst="roundRect">
            <a:avLst/>
          </a:prstGeom>
          <a:solidFill>
            <a:schemeClr val="bg1"/>
          </a:solidFill>
          <a:ln w="222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 sz="1800"/>
          </a:p>
        </p:txBody>
      </p:sp>
      <p:sp>
        <p:nvSpPr>
          <p:cNvPr id="16390" name="TextBox 17"/>
          <p:cNvSpPr txBox="1">
            <a:spLocks noChangeArrowheads="1"/>
          </p:cNvSpPr>
          <p:nvPr/>
        </p:nvSpPr>
        <p:spPr bwMode="auto">
          <a:xfrm>
            <a:off x="4067944" y="2726977"/>
            <a:ext cx="4392488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thaiDist" eaLnBrk="1" hangingPunct="1"/>
            <a:r>
              <a:rPr lang="th-TH" altLang="th-TH" sz="3600" b="1" dirty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1</a:t>
            </a:r>
            <a:r>
              <a:rPr lang="th-TH" altLang="th-TH" sz="3600" b="1" dirty="0" smtClean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. ส่วน</a:t>
            </a:r>
            <a:r>
              <a:rPr lang="th-TH" altLang="th-TH" sz="3600" b="1" dirty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งานย่อยนำแบบ </a:t>
            </a:r>
            <a:r>
              <a:rPr lang="th-TH" altLang="th-TH" sz="3600" b="1" dirty="0" err="1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ปย</a:t>
            </a:r>
            <a:r>
              <a:rPr lang="th-TH" altLang="th-TH" sz="3600" b="1" dirty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.2 ของปี 57 มาติดตามผลการปฏิบัติตามแผนการ</a:t>
            </a:r>
            <a:r>
              <a:rPr lang="th-TH" altLang="th-TH" sz="3600" b="1" dirty="0" smtClean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ปรับปรุงการ</a:t>
            </a:r>
            <a:r>
              <a:rPr lang="th-TH" altLang="th-TH" sz="3600" b="1" dirty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ควบคุมภายใน  แล้วสรุป  ลงในแบบติดตาม </a:t>
            </a:r>
            <a:r>
              <a:rPr lang="th-TH" altLang="th-TH" sz="3600" b="1" dirty="0" err="1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ปย</a:t>
            </a:r>
            <a:r>
              <a:rPr lang="th-TH" altLang="th-TH" sz="3600" b="1" dirty="0">
                <a:solidFill>
                  <a:srgbClr val="0000FF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. 2</a:t>
            </a:r>
            <a:endParaRPr lang="en-US" altLang="th-TH" sz="3600" b="1" dirty="0">
              <a:solidFill>
                <a:srgbClr val="0000FF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16391" name="ลูกศรขวา 18"/>
          <p:cNvSpPr>
            <a:spLocks noChangeArrowheads="1"/>
          </p:cNvSpPr>
          <p:nvPr/>
        </p:nvSpPr>
        <p:spPr bwMode="auto">
          <a:xfrm>
            <a:off x="2992958" y="3200399"/>
            <a:ext cx="642938" cy="192881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>
              <a:lumMod val="50000"/>
            </a:schemeClr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endParaRPr lang="en-US" altLang="th-TH" sz="1800"/>
          </a:p>
        </p:txBody>
      </p:sp>
      <p:sp>
        <p:nvSpPr>
          <p:cNvPr id="26" name="AutoShape 4"/>
          <p:cNvSpPr>
            <a:spLocks noChangeArrowheads="1"/>
          </p:cNvSpPr>
          <p:nvPr/>
        </p:nvSpPr>
        <p:spPr bwMode="gray">
          <a:xfrm>
            <a:off x="715591" y="728168"/>
            <a:ext cx="6981945" cy="9144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30A0"/>
              </a:gs>
              <a:gs pos="50000">
                <a:srgbClr val="7030A0"/>
              </a:gs>
              <a:gs pos="100000">
                <a:schemeClr val="bg1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5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รอบ 6 เดือน (</a:t>
            </a:r>
            <a:r>
              <a:rPr lang="th-TH" sz="5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สพฐ</a:t>
            </a:r>
            <a:r>
              <a:rPr lang="th-TH" sz="5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., </a:t>
            </a:r>
            <a:r>
              <a:rPr lang="th-TH" sz="5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สพป</a:t>
            </a:r>
            <a:r>
              <a:rPr lang="th-TH" sz="5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., </a:t>
            </a:r>
            <a:r>
              <a:rPr lang="th-TH" sz="5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สพ</a:t>
            </a:r>
            <a:r>
              <a:rPr lang="th-TH" sz="5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ม.)</a:t>
            </a:r>
            <a:endParaRPr lang="en-US" sz="5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3" name="วงรี 2"/>
          <p:cNvSpPr/>
          <p:nvPr/>
        </p:nvSpPr>
        <p:spPr>
          <a:xfrm>
            <a:off x="401541" y="2902078"/>
            <a:ext cx="2369178" cy="2313266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2225">
            <a:solidFill>
              <a:schemeClr val="accent2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388" name="Title 1"/>
          <p:cNvSpPr txBox="1">
            <a:spLocks/>
          </p:cNvSpPr>
          <p:nvPr/>
        </p:nvSpPr>
        <p:spPr bwMode="auto">
          <a:xfrm>
            <a:off x="527572" y="3384551"/>
            <a:ext cx="2071687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/>
            <a:r>
              <a:rPr lang="th-TH" altLang="th-TH" b="1" dirty="0">
                <a:solidFill>
                  <a:schemeClr val="bg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สิ้นสุด </a:t>
            </a:r>
          </a:p>
          <a:p>
            <a:pPr algn="ctr" eaLnBrk="1" hangingPunct="1"/>
            <a:r>
              <a:rPr lang="th-TH" altLang="th-TH" b="1" dirty="0">
                <a:solidFill>
                  <a:schemeClr val="bg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ณ วันที่ 31 มี.ค. 2558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กลุ่ม 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1" name="รูปภาพ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12" name="รูปภาพ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647" y="188640"/>
              <a:ext cx="957833" cy="1395552"/>
            </a:xfrm>
            <a:prstGeom prst="rect">
              <a:avLst/>
            </a:prstGeom>
          </p:spPr>
        </p:pic>
      </p:grpSp>
      <p:sp>
        <p:nvSpPr>
          <p:cNvPr id="20485" name="Rectangle 4"/>
          <p:cNvSpPr>
            <a:spLocks noGrp="1" noChangeArrowheads="1"/>
          </p:cNvSpPr>
          <p:nvPr>
            <p:ph type="title"/>
          </p:nvPr>
        </p:nvSpPr>
        <p:spPr>
          <a:xfrm>
            <a:off x="719460" y="481673"/>
            <a:ext cx="7572375" cy="11906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2400" b="1" dirty="0" smtClean="0">
                <a:solidFill>
                  <a:srgbClr val="FF0066"/>
                </a:solidFill>
                <a:latin typeface="IrisUPC" pitchFamily="34" charset="-34"/>
                <a:ea typeface="+mj-ea"/>
                <a:cs typeface="IrisUPC" pitchFamily="34" charset="-34"/>
              </a:rPr>
              <a:t/>
            </a:r>
            <a:br>
              <a:rPr lang="th-TH" sz="2400" b="1" dirty="0" smtClean="0">
                <a:solidFill>
                  <a:srgbClr val="FF0066"/>
                </a:solidFill>
                <a:latin typeface="IrisUPC" pitchFamily="34" charset="-34"/>
                <a:ea typeface="+mj-ea"/>
                <a:cs typeface="IrisUPC" pitchFamily="34" charset="-34"/>
              </a:rPr>
            </a:br>
            <a:r>
              <a:rPr lang="th-TH" sz="2400" b="1" dirty="0" smtClean="0">
                <a:solidFill>
                  <a:srgbClr val="FF0066"/>
                </a:solidFill>
                <a:latin typeface="IrisUPC" pitchFamily="34" charset="-34"/>
                <a:ea typeface="+mj-ea"/>
                <a:cs typeface="IrisUPC" pitchFamily="34" charset="-34"/>
              </a:rPr>
              <a:t> </a:t>
            </a:r>
            <a:r>
              <a:rPr lang="th-TH" sz="24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สำนัก/กลุ่ม/งาน/......................</a:t>
            </a:r>
            <a:br>
              <a:rPr lang="th-TH" sz="24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</a:br>
            <a:r>
              <a:rPr lang="th-TH" sz="24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รายงานผลการติดตามการปฏิบัติตามแผนการปรับปรุงการควบคุมภายใน </a:t>
            </a:r>
            <a:br>
              <a:rPr lang="th-TH" sz="24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</a:br>
            <a:r>
              <a:rPr lang="th-TH" sz="24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ณ วันที่ 31  มีนาคม  2558</a:t>
            </a:r>
          </a:p>
        </p:txBody>
      </p:sp>
      <p:graphicFrame>
        <p:nvGraphicFramePr>
          <p:cNvPr id="8" name="Group 7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596136"/>
              </p:ext>
            </p:extLst>
          </p:nvPr>
        </p:nvGraphicFramePr>
        <p:xfrm>
          <a:off x="505778" y="1989138"/>
          <a:ext cx="8153400" cy="3725862"/>
        </p:xfrm>
        <a:graphic>
          <a:graphicData uri="http://schemas.openxmlformats.org/drawingml/2006/table">
            <a:tbl>
              <a:tblPr/>
              <a:tblGrid>
                <a:gridCol w="1752600"/>
                <a:gridCol w="914392"/>
                <a:gridCol w="1143008"/>
                <a:gridCol w="904908"/>
                <a:gridCol w="1357322"/>
                <a:gridCol w="1014370"/>
                <a:gridCol w="1066800"/>
              </a:tblGrid>
              <a:tr h="2339068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กระบวนการปฏิบัติงาน/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โครงการ/กิจกรรม/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ด้านของงานที่ประเมิน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และวัตถุประสงค์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ของการควบคุม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(1)</a:t>
                      </a:r>
                    </a:p>
                  </a:txBody>
                  <a:tcPr marL="91419" marR="91419"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การควบคุม</a:t>
                      </a:r>
                    </a:p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ที่มีอยู่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(2)</a:t>
                      </a:r>
                    </a:p>
                  </a:txBody>
                  <a:tcPr marL="91419" marR="9141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การ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ประเมินผล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การควบคุม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(3)</a:t>
                      </a:r>
                    </a:p>
                  </a:txBody>
                  <a:tcPr marL="91419" marR="9141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ความเสี่ยง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ที่ยังมียู่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(4)</a:t>
                      </a:r>
                    </a:p>
                  </a:txBody>
                  <a:tcPr marL="91419" marR="9141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การปรับปรุง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การควบคุม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(5)</a:t>
                      </a:r>
                    </a:p>
                  </a:txBody>
                  <a:tcPr marL="91419" marR="9141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กำหนด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เสร็จ/ผู้รับ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ผิดชอบ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(6)</a:t>
                      </a:r>
                    </a:p>
                  </a:txBody>
                  <a:tcPr marL="91419" marR="9141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วิธีการติดตามและ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สรุปผลการประเมิน/ข้อคิดเห็น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(7)</a:t>
                      </a:r>
                      <a:endParaRPr kumimoji="0" lang="th-TH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 marL="91419" marR="9141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386794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 marL="91419" marR="91419"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 marL="91419" marR="9141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 marL="91419" marR="9141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 marL="91419" marR="9141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 marL="91419" marR="9141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 marL="91419" marR="9141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 marL="91419" marR="9141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7" name="Text Box 71"/>
          <p:cNvSpPr txBox="1">
            <a:spLocks noChangeArrowheads="1"/>
          </p:cNvSpPr>
          <p:nvPr/>
        </p:nvSpPr>
        <p:spPr bwMode="auto">
          <a:xfrm>
            <a:off x="6858000" y="1595438"/>
            <a:ext cx="21320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10" rIns="91419" bIns="45710">
            <a:spAutoFit/>
          </a:bodyPr>
          <a:lstStyle>
            <a:lvl1pPr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th-TH" sz="2000" b="1">
                <a:solidFill>
                  <a:srgbClr val="0000FF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แบบติดตาม ปย. 2</a:t>
            </a:r>
          </a:p>
        </p:txBody>
      </p:sp>
      <p:sp>
        <p:nvSpPr>
          <p:cNvPr id="17438" name="Text Box 74"/>
          <p:cNvSpPr txBox="1">
            <a:spLocks noChangeArrowheads="1"/>
          </p:cNvSpPr>
          <p:nvPr/>
        </p:nvSpPr>
        <p:spPr bwMode="auto">
          <a:xfrm>
            <a:off x="6858000" y="5851525"/>
            <a:ext cx="2051050" cy="83026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91419" tIns="45710" rIns="91419" bIns="45710">
            <a:spAutoFit/>
          </a:bodyPr>
          <a:lstStyle>
            <a:lvl1pPr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 defTabSz="912813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r>
              <a:rPr lang="th-TH" altLang="th-TH" sz="1600" b="1" dirty="0">
                <a:latin typeface="IrisUPC" panose="020B0604020202020204" pitchFamily="34" charset="-34"/>
                <a:cs typeface="IrisUPC" panose="020B0604020202020204" pitchFamily="34" charset="-34"/>
              </a:rPr>
              <a:t>ชื่อผู้รายงาน...........................ตำแหน่ง................................ </a:t>
            </a:r>
          </a:p>
          <a:p>
            <a:pPr eaLnBrk="1" hangingPunct="1"/>
            <a:r>
              <a:rPr lang="th-TH" altLang="th-TH" sz="1600" b="1" dirty="0">
                <a:latin typeface="IrisUPC" panose="020B0604020202020204" pitchFamily="34" charset="-34"/>
                <a:cs typeface="IrisUPC" panose="020B0604020202020204" pitchFamily="34" charset="-34"/>
              </a:rPr>
              <a:t>วันที่.....เดือน.........</a:t>
            </a:r>
            <a:r>
              <a:rPr lang="th-TH" altLang="th-TH" sz="1600" b="1" dirty="0" err="1">
                <a:latin typeface="IrisUPC" panose="020B0604020202020204" pitchFamily="34" charset="-34"/>
                <a:cs typeface="IrisUPC" panose="020B0604020202020204" pitchFamily="34" charset="-34"/>
              </a:rPr>
              <a:t>พ.ศ</a:t>
            </a:r>
            <a:r>
              <a:rPr lang="th-TH" altLang="th-TH" sz="1600" b="1" dirty="0">
                <a:latin typeface="IrisUPC" panose="020B0604020202020204" pitchFamily="34" charset="-34"/>
                <a:cs typeface="IrisUPC" panose="020B0604020202020204" pitchFamily="34" charset="-34"/>
              </a:rPr>
              <a:t>.........         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กลุ่ม 1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4" name="รูปภาพ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15" name="รูปภาพ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647" y="188640"/>
              <a:ext cx="957833" cy="1395552"/>
            </a:xfrm>
            <a:prstGeom prst="rect">
              <a:avLst/>
            </a:prstGeom>
          </p:spPr>
        </p:pic>
      </p:grpSp>
      <p:graphicFrame>
        <p:nvGraphicFramePr>
          <p:cNvPr id="8" name="Group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222872"/>
              </p:ext>
            </p:extLst>
          </p:nvPr>
        </p:nvGraphicFramePr>
        <p:xfrm>
          <a:off x="305192" y="2276872"/>
          <a:ext cx="8559800" cy="4060867"/>
        </p:xfrm>
        <a:graphic>
          <a:graphicData uri="http://schemas.openxmlformats.org/drawingml/2006/table">
            <a:tbl>
              <a:tblPr/>
              <a:tblGrid>
                <a:gridCol w="1403771"/>
                <a:gridCol w="1137039"/>
                <a:gridCol w="1127894"/>
                <a:gridCol w="4891096"/>
              </a:tblGrid>
              <a:tr h="12131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กระบวนการปฏิบัติงาน/โครงการ/กิจกรรม/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ด้านของงาน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(1)                </a:t>
                      </a:r>
                    </a:p>
                  </a:txBody>
                  <a:tcPr marL="84412" marR="84412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ช่อง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(2)-(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 5</a:t>
                      </a: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)</a:t>
                      </a:r>
                    </a:p>
                  </a:txBody>
                  <a:tcPr marL="84412" marR="8441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กำหนดเสร็จ/ผู้รับผิดชอบ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6</a:t>
                      </a: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)</a:t>
                      </a:r>
                    </a:p>
                  </a:txBody>
                  <a:tcPr marL="84412" marR="8441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วิธีการติดตามและสรุปผลการประเมิน/ข้อคิดเห็น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(7)</a:t>
                      </a:r>
                    </a:p>
                  </a:txBody>
                  <a:tcPr marL="84412" marR="8441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8111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 marL="84412" marR="84412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 marL="84412" marR="8441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 marL="84412" marR="8441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1. วิธีการติดตามติดตามจากอะไร(เอกสาร/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   สอบถาม/ สัมภาษณ์ผู้ที่เกี่ยวข้อง)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2. แต่ละกิจกรรมได้ดำเนินการตามแผนการปรับปรุง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   การควบคุมภายในหรือไม่ อย่างไร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risUPC" pitchFamily="34" charset="-34"/>
                          <a:cs typeface="IrisUPC" pitchFamily="34" charset="-34"/>
                        </a:rPr>
                        <a:t>3. สรุปผลการดำเนินงาน</a:t>
                      </a:r>
                    </a:p>
                  </a:txBody>
                  <a:tcPr marL="84412" marR="8441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52" name="TextBox 8"/>
          <p:cNvSpPr txBox="1">
            <a:spLocks noChangeArrowheads="1"/>
          </p:cNvSpPr>
          <p:nvPr/>
        </p:nvSpPr>
        <p:spPr bwMode="auto">
          <a:xfrm>
            <a:off x="7536657" y="1802746"/>
            <a:ext cx="1500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r>
              <a:rPr lang="th-TH" altLang="th-TH" sz="2000">
                <a:solidFill>
                  <a:srgbClr val="0000FF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แบบติดตาม ปย. 2</a:t>
            </a:r>
            <a:endParaRPr lang="en-US" altLang="th-TH" sz="2000">
              <a:solidFill>
                <a:srgbClr val="0000FF"/>
              </a:solidFill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title"/>
          </p:nvPr>
        </p:nvSpPr>
        <p:spPr>
          <a:xfrm>
            <a:off x="611560" y="859771"/>
            <a:ext cx="74676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2400" b="1" dirty="0" smtClean="0">
                <a:solidFill>
                  <a:srgbClr val="FF0066"/>
                </a:solidFill>
                <a:latin typeface="IrisUPC" pitchFamily="34" charset="-34"/>
                <a:ea typeface="+mj-ea"/>
                <a:cs typeface="IrisUPC" pitchFamily="34" charset="-34"/>
              </a:rPr>
              <a:t/>
            </a:r>
            <a:br>
              <a:rPr lang="th-TH" sz="2400" b="1" dirty="0" smtClean="0">
                <a:solidFill>
                  <a:srgbClr val="FF0066"/>
                </a:solidFill>
                <a:latin typeface="IrisUPC" pitchFamily="34" charset="-34"/>
                <a:ea typeface="+mj-ea"/>
                <a:cs typeface="IrisUPC" pitchFamily="34" charset="-34"/>
              </a:rPr>
            </a:br>
            <a:r>
              <a:rPr lang="th-TH" sz="2400" b="1" dirty="0" smtClean="0">
                <a:solidFill>
                  <a:srgbClr val="FF0066"/>
                </a:solidFill>
                <a:latin typeface="IrisUPC" pitchFamily="34" charset="-34"/>
                <a:ea typeface="+mj-ea"/>
                <a:cs typeface="IrisUPC" pitchFamily="34" charset="-34"/>
              </a:rPr>
              <a:t> </a:t>
            </a:r>
            <a:r>
              <a:rPr lang="th-TH" sz="24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สำนัก/กลุ่ม/งาน/......................</a:t>
            </a:r>
            <a:br>
              <a:rPr lang="th-TH" sz="24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</a:br>
            <a:r>
              <a:rPr lang="th-TH" sz="24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รายงานผลการติดตามการปฏิบัติตามแผนการปรับปรุงการควบคุมภายใน </a:t>
            </a:r>
            <a:br>
              <a:rPr lang="th-TH" sz="24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</a:br>
            <a:r>
              <a:rPr lang="th-TH" sz="2400" b="1" dirty="0" smtClean="0">
                <a:solidFill>
                  <a:srgbClr val="000000"/>
                </a:solidFill>
                <a:latin typeface="IrisUPC" pitchFamily="34" charset="-34"/>
                <a:ea typeface="+mj-ea"/>
                <a:cs typeface="IrisUPC" pitchFamily="34" charset="-34"/>
              </a:rPr>
              <a:t>ณ วันที่ 31  มีนาคม  2558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กลุ่ม 2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5" name="รูปภาพ 2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26" name="รูปภาพ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647" y="188640"/>
              <a:ext cx="957833" cy="1395552"/>
            </a:xfrm>
            <a:prstGeom prst="rect">
              <a:avLst/>
            </a:prstGeom>
          </p:spPr>
        </p:pic>
      </p:grpSp>
      <p:sp>
        <p:nvSpPr>
          <p:cNvPr id="18" name="สี่เหลี่ยมมุมมน 17"/>
          <p:cNvSpPr/>
          <p:nvPr/>
        </p:nvSpPr>
        <p:spPr bwMode="auto">
          <a:xfrm>
            <a:off x="3754428" y="1970676"/>
            <a:ext cx="5032386" cy="4214812"/>
          </a:xfrm>
          <a:prstGeom prst="roundRect">
            <a:avLst/>
          </a:prstGeom>
          <a:solidFill>
            <a:schemeClr val="bg1"/>
          </a:solidFill>
          <a:ln w="222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36220" y="2079624"/>
            <a:ext cx="4929187" cy="417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10" rIns="91419" bIns="45710">
            <a:spAutoFit/>
          </a:bodyPr>
          <a:lstStyle/>
          <a:p>
            <a:pPr marL="531813" indent="-531813" defTabSz="912813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th-TH" sz="3000" b="1" dirty="0">
                <a:solidFill>
                  <a:srgbClr val="0000FF"/>
                </a:solidFill>
                <a:latin typeface="IrisUPC" pitchFamily="34" charset="-34"/>
                <a:cs typeface="IrisUPC" pitchFamily="34" charset="-34"/>
              </a:rPr>
              <a:t>2. ส่วนงานย่อยส่งแบบติดตาม </a:t>
            </a:r>
            <a:r>
              <a:rPr lang="th-TH" sz="3000" b="1" dirty="0" err="1" smtClean="0">
                <a:solidFill>
                  <a:srgbClr val="0000FF"/>
                </a:solidFill>
                <a:latin typeface="IrisUPC" pitchFamily="34" charset="-34"/>
                <a:cs typeface="IrisUPC" pitchFamily="34" charset="-34"/>
              </a:rPr>
              <a:t>ปย</a:t>
            </a:r>
            <a:r>
              <a:rPr lang="th-TH" sz="3000" b="1" dirty="0" smtClean="0">
                <a:solidFill>
                  <a:srgbClr val="0000FF"/>
                </a:solidFill>
                <a:latin typeface="IrisUPC" pitchFamily="34" charset="-34"/>
                <a:cs typeface="IrisUPC" pitchFamily="34" charset="-34"/>
              </a:rPr>
              <a:t>.2 </a:t>
            </a:r>
            <a:endParaRPr lang="th-TH" sz="3000" b="1" dirty="0">
              <a:solidFill>
                <a:srgbClr val="0000FF"/>
              </a:solidFill>
              <a:latin typeface="IrisUPC" pitchFamily="34" charset="-34"/>
              <a:cs typeface="IrisUPC" pitchFamily="34" charset="-34"/>
            </a:endParaRPr>
          </a:p>
          <a:p>
            <a:pPr marL="531813" indent="-531813" defTabSz="912813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th-TH" sz="3000" b="1" dirty="0">
                <a:solidFill>
                  <a:srgbClr val="0000FF"/>
                </a:solidFill>
                <a:latin typeface="IrisUPC" pitchFamily="34" charset="-34"/>
                <a:cs typeface="IrisUPC" pitchFamily="34" charset="-34"/>
              </a:rPr>
              <a:t>    ให้ผู้รับผิดชอบของหน่วยรับตรวจ                                                              </a:t>
            </a:r>
          </a:p>
          <a:p>
            <a:pPr marL="531813" indent="-531813" defTabSz="912813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th-TH" sz="3000" b="1" dirty="0">
                <a:solidFill>
                  <a:srgbClr val="0000FF"/>
                </a:solidFill>
                <a:latin typeface="IrisUPC" pitchFamily="34" charset="-34"/>
                <a:cs typeface="IrisUPC" pitchFamily="34" charset="-34"/>
              </a:rPr>
              <a:t>3. ผู้รับผิดชอบของหน่วยรับตรวจนำ                </a:t>
            </a:r>
          </a:p>
          <a:p>
            <a:pPr marL="531813" indent="-531813" defTabSz="91281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000" b="1" dirty="0">
                <a:solidFill>
                  <a:srgbClr val="0000FF"/>
                </a:solidFill>
                <a:latin typeface="IrisUPC" pitchFamily="34" charset="-34"/>
                <a:cs typeface="IrisUPC" pitchFamily="34" charset="-34"/>
              </a:rPr>
              <a:t>    </a:t>
            </a:r>
            <a:r>
              <a:rPr lang="th-TH" sz="3000" b="1" dirty="0">
                <a:solidFill>
                  <a:srgbClr val="FF0000"/>
                </a:solidFill>
                <a:latin typeface="IrisUPC" pitchFamily="34" charset="-34"/>
                <a:cs typeface="IrisUPC" pitchFamily="34" charset="-34"/>
              </a:rPr>
              <a:t>แบบติดตาม </a:t>
            </a:r>
            <a:r>
              <a:rPr lang="th-TH" sz="3000" b="1" dirty="0" err="1">
                <a:solidFill>
                  <a:srgbClr val="FF0000"/>
                </a:solidFill>
                <a:latin typeface="IrisUPC" pitchFamily="34" charset="-34"/>
                <a:cs typeface="IrisUPC" pitchFamily="34" charset="-34"/>
              </a:rPr>
              <a:t>ปย.</a:t>
            </a:r>
            <a:r>
              <a:rPr lang="th-TH" sz="3000" b="1" dirty="0">
                <a:solidFill>
                  <a:srgbClr val="FF0000"/>
                </a:solidFill>
                <a:latin typeface="IrisUPC" pitchFamily="34" charset="-34"/>
                <a:cs typeface="IrisUPC" pitchFamily="34" charset="-34"/>
              </a:rPr>
              <a:t>2 </a:t>
            </a:r>
            <a:r>
              <a:rPr lang="th-TH" sz="3000" b="1" dirty="0">
                <a:solidFill>
                  <a:srgbClr val="0000FF"/>
                </a:solidFill>
                <a:latin typeface="IrisUPC" pitchFamily="34" charset="-34"/>
                <a:cs typeface="IrisUPC" pitchFamily="34" charset="-34"/>
              </a:rPr>
              <a:t>มาสรุปใน</a:t>
            </a:r>
          </a:p>
          <a:p>
            <a:pPr marL="531813" indent="-531813" defTabSz="91281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000" b="1" dirty="0">
                <a:solidFill>
                  <a:schemeClr val="bg1"/>
                </a:solidFill>
                <a:latin typeface="IrisUPC" pitchFamily="34" charset="-34"/>
                <a:cs typeface="IrisUPC" pitchFamily="34" charset="-34"/>
              </a:rPr>
              <a:t>    </a:t>
            </a:r>
            <a:r>
              <a:rPr lang="th-TH" sz="3000" b="1" dirty="0">
                <a:solidFill>
                  <a:srgbClr val="FF0000"/>
                </a:solidFill>
                <a:latin typeface="IrisUPC" pitchFamily="34" charset="-34"/>
                <a:cs typeface="IrisUPC" pitchFamily="34" charset="-34"/>
              </a:rPr>
              <a:t>แบบ ติดตาม </a:t>
            </a:r>
            <a:r>
              <a:rPr lang="th-TH" sz="3000" b="1" dirty="0" smtClean="0">
                <a:solidFill>
                  <a:srgbClr val="FF0000"/>
                </a:solidFill>
                <a:latin typeface="IrisUPC" pitchFamily="34" charset="-34"/>
                <a:cs typeface="IrisUPC" pitchFamily="34" charset="-34"/>
              </a:rPr>
              <a:t>ปอ.3                  </a:t>
            </a:r>
            <a:endParaRPr lang="th-TH" sz="3000" b="1" dirty="0">
              <a:solidFill>
                <a:srgbClr val="FF0000"/>
              </a:solidFill>
              <a:latin typeface="IrisUPC" pitchFamily="34" charset="-34"/>
              <a:cs typeface="IrisUPC" pitchFamily="34" charset="-34"/>
            </a:endParaRPr>
          </a:p>
          <a:p>
            <a:pPr marL="531813" indent="-531813" defTabSz="912813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th-TH" sz="3000" b="1" dirty="0">
                <a:solidFill>
                  <a:srgbClr val="0000FF"/>
                </a:solidFill>
                <a:latin typeface="IrisUPC" pitchFamily="34" charset="-34"/>
                <a:cs typeface="IrisUPC" pitchFamily="34" charset="-34"/>
              </a:rPr>
              <a:t>4. หน่วยรับ</a:t>
            </a:r>
            <a:r>
              <a:rPr lang="th-TH" sz="3000" b="1" dirty="0" smtClean="0">
                <a:solidFill>
                  <a:srgbClr val="0000FF"/>
                </a:solidFill>
                <a:latin typeface="IrisUPC" pitchFamily="34" charset="-34"/>
                <a:cs typeface="IrisUPC" pitchFamily="34" charset="-34"/>
              </a:rPr>
              <a:t>ตรวจ </a:t>
            </a:r>
            <a:r>
              <a:rPr lang="th-TH" sz="3000" b="1" dirty="0" smtClean="0">
                <a:solidFill>
                  <a:srgbClr val="FF0000"/>
                </a:solidFill>
                <a:latin typeface="IrisUPC" pitchFamily="34" charset="-34"/>
                <a:cs typeface="IrisUPC" pitchFamily="34" charset="-34"/>
              </a:rPr>
              <a:t>(</a:t>
            </a:r>
            <a:r>
              <a:rPr lang="th-TH" sz="3000" b="1" dirty="0">
                <a:solidFill>
                  <a:srgbClr val="FF0000"/>
                </a:solidFill>
                <a:latin typeface="IrisUPC" pitchFamily="34" charset="-34"/>
                <a:cs typeface="IrisUPC" pitchFamily="34" charset="-34"/>
              </a:rPr>
              <a:t>เฉพาะ </a:t>
            </a:r>
            <a:r>
              <a:rPr lang="th-TH" sz="3000" b="1" dirty="0" err="1">
                <a:solidFill>
                  <a:srgbClr val="FF0000"/>
                </a:solidFill>
                <a:latin typeface="IrisUPC" pitchFamily="34" charset="-34"/>
                <a:cs typeface="IrisUPC" pitchFamily="34" charset="-34"/>
              </a:rPr>
              <a:t>สพป</a:t>
            </a:r>
            <a:r>
              <a:rPr lang="th-TH" sz="3000" b="1" dirty="0">
                <a:solidFill>
                  <a:srgbClr val="FF0000"/>
                </a:solidFill>
                <a:latin typeface="IrisUPC" pitchFamily="34" charset="-34"/>
                <a:cs typeface="IrisUPC" pitchFamily="34" charset="-34"/>
              </a:rPr>
              <a:t>./</a:t>
            </a:r>
            <a:r>
              <a:rPr lang="th-TH" sz="3000" b="1" dirty="0" err="1">
                <a:solidFill>
                  <a:srgbClr val="FF0000"/>
                </a:solidFill>
                <a:latin typeface="IrisUPC" pitchFamily="34" charset="-34"/>
                <a:cs typeface="IrisUPC" pitchFamily="34" charset="-34"/>
              </a:rPr>
              <a:t>สพ</a:t>
            </a:r>
            <a:r>
              <a:rPr lang="th-TH" sz="3000" b="1" dirty="0">
                <a:solidFill>
                  <a:srgbClr val="FF0000"/>
                </a:solidFill>
                <a:latin typeface="IrisUPC" pitchFamily="34" charset="-34"/>
                <a:cs typeface="IrisUPC" pitchFamily="34" charset="-34"/>
              </a:rPr>
              <a:t>ม.)</a:t>
            </a:r>
          </a:p>
          <a:p>
            <a:pPr marL="531813" indent="-531813" defTabSz="91281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000" b="1" dirty="0">
                <a:solidFill>
                  <a:srgbClr val="FFFF00"/>
                </a:solidFill>
                <a:latin typeface="IrisUPC" pitchFamily="34" charset="-34"/>
                <a:cs typeface="IrisUPC" pitchFamily="34" charset="-34"/>
              </a:rPr>
              <a:t>    </a:t>
            </a:r>
            <a:r>
              <a:rPr lang="th-TH" sz="3000" b="1" dirty="0">
                <a:solidFill>
                  <a:srgbClr val="0000FF"/>
                </a:solidFill>
                <a:latin typeface="IrisUPC" pitchFamily="34" charset="-34"/>
                <a:cs typeface="IrisUPC" pitchFamily="34" charset="-34"/>
              </a:rPr>
              <a:t>ส่งแบบติดตาม ปอ. 3 </a:t>
            </a:r>
            <a:r>
              <a:rPr lang="th-TH" sz="3000" b="1" dirty="0" smtClean="0">
                <a:solidFill>
                  <a:srgbClr val="0000FF"/>
                </a:solidFill>
                <a:latin typeface="IrisUPC" pitchFamily="34" charset="-34"/>
                <a:cs typeface="IrisUPC" pitchFamily="34" charset="-34"/>
              </a:rPr>
              <a:t>ให้ </a:t>
            </a:r>
            <a:r>
              <a:rPr lang="th-TH" sz="3000" b="1" dirty="0" err="1" smtClean="0">
                <a:solidFill>
                  <a:srgbClr val="0000FF"/>
                </a:solidFill>
                <a:latin typeface="IrisUPC" pitchFamily="34" charset="-34"/>
                <a:cs typeface="IrisUPC" pitchFamily="34" charset="-34"/>
              </a:rPr>
              <a:t>สพฐ</a:t>
            </a:r>
            <a:r>
              <a:rPr lang="th-TH" sz="3000" b="1" dirty="0" smtClean="0">
                <a:solidFill>
                  <a:srgbClr val="0000FF"/>
                </a:solidFill>
                <a:latin typeface="IrisUPC" pitchFamily="34" charset="-34"/>
                <a:cs typeface="IrisUPC" pitchFamily="34" charset="-34"/>
              </a:rPr>
              <a:t>.  </a:t>
            </a:r>
            <a:endParaRPr lang="th-TH" sz="3000" b="1" dirty="0">
              <a:solidFill>
                <a:srgbClr val="0000FF"/>
              </a:solidFill>
              <a:latin typeface="IrisUPC" pitchFamily="34" charset="-34"/>
              <a:cs typeface="IrisUPC" pitchFamily="34" charset="-34"/>
            </a:endParaRPr>
          </a:p>
          <a:p>
            <a:pPr marL="531813" indent="-531813" defTabSz="91281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000" b="1" dirty="0" smtClean="0">
                <a:solidFill>
                  <a:srgbClr val="FFFF00"/>
                </a:solidFill>
                <a:latin typeface="IrisUPC" pitchFamily="34" charset="-34"/>
                <a:cs typeface="IrisUPC" pitchFamily="34" charset="-34"/>
              </a:rPr>
              <a:t>    </a:t>
            </a:r>
            <a:r>
              <a:rPr lang="th-TH" sz="3000" b="1" dirty="0" smtClean="0">
                <a:solidFill>
                  <a:srgbClr val="FF0000"/>
                </a:solidFill>
                <a:latin typeface="IrisUPC" pitchFamily="34" charset="-34"/>
                <a:cs typeface="IrisUPC" pitchFamily="34" charset="-34"/>
              </a:rPr>
              <a:t>ภายใน</a:t>
            </a:r>
            <a:r>
              <a:rPr lang="th-TH" sz="3000" b="1" dirty="0">
                <a:solidFill>
                  <a:srgbClr val="FF0000"/>
                </a:solidFill>
                <a:latin typeface="IrisUPC" pitchFamily="34" charset="-34"/>
                <a:cs typeface="IrisUPC" pitchFamily="34" charset="-34"/>
              </a:rPr>
              <a:t>วันที่ 30 เมษายน 2558</a:t>
            </a:r>
          </a:p>
        </p:txBody>
      </p:sp>
      <p:sp>
        <p:nvSpPr>
          <p:cNvPr id="28" name="AutoShape 4"/>
          <p:cNvSpPr>
            <a:spLocks noChangeArrowheads="1"/>
          </p:cNvSpPr>
          <p:nvPr/>
        </p:nvSpPr>
        <p:spPr bwMode="gray">
          <a:xfrm>
            <a:off x="715591" y="728168"/>
            <a:ext cx="6981945" cy="9144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30A0"/>
              </a:gs>
              <a:gs pos="50000">
                <a:srgbClr val="7030A0"/>
              </a:gs>
              <a:gs pos="100000">
                <a:schemeClr val="bg1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5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รอบ 6 เดือน (</a:t>
            </a:r>
            <a:r>
              <a:rPr lang="th-TH" sz="5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สพฐ</a:t>
            </a:r>
            <a:r>
              <a:rPr lang="th-TH" sz="5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., </a:t>
            </a:r>
            <a:r>
              <a:rPr lang="th-TH" sz="5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สพป</a:t>
            </a:r>
            <a:r>
              <a:rPr lang="th-TH" sz="5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., </a:t>
            </a:r>
            <a:r>
              <a:rPr lang="th-TH" sz="5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สพ</a:t>
            </a:r>
            <a:r>
              <a:rPr lang="th-TH" sz="5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ม.)</a:t>
            </a:r>
            <a:endParaRPr lang="en-US" sz="5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9" name="ลูกศรขวา 18"/>
          <p:cNvSpPr>
            <a:spLocks noChangeArrowheads="1"/>
          </p:cNvSpPr>
          <p:nvPr/>
        </p:nvSpPr>
        <p:spPr bwMode="auto">
          <a:xfrm>
            <a:off x="2915816" y="3200399"/>
            <a:ext cx="642938" cy="192881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>
              <a:lumMod val="50000"/>
            </a:schemeClr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endParaRPr lang="en-US" altLang="th-TH" sz="1800"/>
          </a:p>
        </p:txBody>
      </p:sp>
      <p:sp>
        <p:nvSpPr>
          <p:cNvPr id="30" name="วงรี 29"/>
          <p:cNvSpPr/>
          <p:nvPr/>
        </p:nvSpPr>
        <p:spPr>
          <a:xfrm>
            <a:off x="401541" y="2902078"/>
            <a:ext cx="2369178" cy="2313266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2225">
            <a:solidFill>
              <a:schemeClr val="accent2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1" name="Title 1"/>
          <p:cNvSpPr txBox="1">
            <a:spLocks/>
          </p:cNvSpPr>
          <p:nvPr/>
        </p:nvSpPr>
        <p:spPr bwMode="auto">
          <a:xfrm>
            <a:off x="527572" y="3384551"/>
            <a:ext cx="2071687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ctr" eaLnBrk="1" hangingPunct="1"/>
            <a:r>
              <a:rPr lang="th-TH" altLang="th-TH" b="1" dirty="0">
                <a:solidFill>
                  <a:schemeClr val="bg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สิ้นสุด </a:t>
            </a:r>
          </a:p>
          <a:p>
            <a:pPr algn="ctr" eaLnBrk="1" hangingPunct="1"/>
            <a:r>
              <a:rPr lang="th-TH" altLang="th-TH" b="1" dirty="0">
                <a:solidFill>
                  <a:schemeClr val="bg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ณ วันที่ 31 มี.ค. 2558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ฉลียง">
  <a:themeElements>
    <a:clrScheme name="เฉลียง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เฉลียง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เฉลียง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เฉลียง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2164</TotalTime>
  <Words>2826</Words>
  <Application>Microsoft Office PowerPoint</Application>
  <PresentationFormat>นำเสนอทางหน้าจอ (4:3)</PresentationFormat>
  <Paragraphs>555</Paragraphs>
  <Slides>44</Slides>
  <Notes>3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44</vt:i4>
      </vt:variant>
    </vt:vector>
  </HeadingPairs>
  <TitlesOfParts>
    <vt:vector size="45" baseType="lpstr">
      <vt:lpstr>เฉลียง</vt:lpstr>
      <vt:lpstr>งานนำเสนอ PowerPoint</vt:lpstr>
      <vt:lpstr>สพฐ.กำหนดหน่วยรับตรวจและส่วนงานย่อย ดังนี้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  สำนัก/กลุ่ม/งาน/...................... รายงานผลการติดตามการปฏิบัติตามแผนการปรับปรุงการควบคุมภายใน  ณ วันที่ 31  มีนาคม  2558</vt:lpstr>
      <vt:lpstr>  สำนัก/กลุ่ม/งาน/...................... รายงานผลการติดตามการปฏิบัติตามแผนการปรับปรุงการควบคุมภายใน  ณ วันที่ 31  มีนาคม  2558</vt:lpstr>
      <vt:lpstr>งานนำเสนอ PowerPoint</vt:lpstr>
      <vt:lpstr>สพฐ./สพม./สพป....................... รายงานผลการติดตามการปฏิบัติตามแผนการปรับปรุงการควบคุมภายใน  ณ วันที่ 31  มีนาคม  2558</vt:lpstr>
      <vt:lpstr>  สพฐ. /สพป./สพม............... รายงานผลการติดตามการปฏิบัติตามแผนการปรับปรุงการควบคุมภายใน ณ วันที่ 31 มีนาคม 2558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สำนัก/กลุ่ม/งาน.............................  รายงานการประเมินผลและการปรับปรุงการควบคุมภายใน สำหรับปีสิ้นสุดวันที่ 30 กันยายน  2558</vt:lpstr>
      <vt:lpstr>งานนำเสนอ PowerPoint</vt:lpstr>
      <vt:lpstr>งานนำเสนอ PowerPoint</vt:lpstr>
      <vt:lpstr>งานนำเสนอ PowerPoint</vt:lpstr>
      <vt:lpstr>สพฐ./สพป./สพม./โรงเรียน...................... รายงานผลการติดตามการปฏิบัติตามแผนการปรับปรุงการควบคุมภายใน  ณ วันที่ 30  กันยายน  2558</vt:lpstr>
      <vt:lpstr>สพฐ./สพป./สพม./โรงเรียน....................... รายงานผลการติดตามการปฏิบัติตามแผนการปรับปรุงการควบคุมภายใน ณ วันที่ 30 กันยายน 2558</vt:lpstr>
      <vt:lpstr>งานนำเสนอ PowerPoint</vt:lpstr>
      <vt:lpstr>     สพฐ./สพป./สพม./โรงเรียน................................  รายงานผลการประเมินองค์ประกอบของการควบคุมภายใน ณ  วันที่  30 กันยายน  2558</vt:lpstr>
      <vt:lpstr>งานนำเสนอ PowerPoint</vt:lpstr>
      <vt:lpstr>สพฐ./สพป./สพม./โรงเรียน...................... รายงานแผนการปรับปรุงการควบคุมภายใน  ณ วันที่ 30  กันยายน  2558</vt:lpstr>
      <vt:lpstr>งานนำเสนอ PowerPoint</vt:lpstr>
      <vt:lpstr>งานนำเสนอ PowerPoint</vt:lpstr>
      <vt:lpstr>งานนำเสนอ PowerPoint</vt:lpstr>
      <vt:lpstr>   รายงานผลการสอบทานการประเมินผลการควบคุมภายใน ของผู้ตรวจสอบภายใน (กรณีไม่มีข้อตรวจพบหรือข้อสังเกต) </vt:lpstr>
      <vt:lpstr>   รายงานผลการสอบทานการประเมินผลการควบคุมภายใน ของผู้ตรวจสอบภายใน (กรณีที่มีข้อตรวจพบหรือข้อสังเกต)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CMT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Sunny</dc:creator>
  <cp:lastModifiedBy>Windows User</cp:lastModifiedBy>
  <cp:revision>285</cp:revision>
  <cp:lastPrinted>2015-02-23T02:41:58Z</cp:lastPrinted>
  <dcterms:created xsi:type="dcterms:W3CDTF">2009-03-22T00:41:01Z</dcterms:created>
  <dcterms:modified xsi:type="dcterms:W3CDTF">2015-03-30T08:06:59Z</dcterms:modified>
</cp:coreProperties>
</file>